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21"/>
  </p:notesMasterIdLst>
  <p:sldIdLst>
    <p:sldId id="2147483367" r:id="rId3"/>
    <p:sldId id="2147483373" r:id="rId4"/>
    <p:sldId id="2147483370" r:id="rId5"/>
    <p:sldId id="2147483381" r:id="rId6"/>
    <p:sldId id="2147483380" r:id="rId7"/>
    <p:sldId id="2147483371" r:id="rId8"/>
    <p:sldId id="2147483383" r:id="rId9"/>
    <p:sldId id="2147471448" r:id="rId10"/>
    <p:sldId id="2147483372" r:id="rId11"/>
    <p:sldId id="2147483369" r:id="rId12"/>
    <p:sldId id="2147483374" r:id="rId13"/>
    <p:sldId id="2147483375" r:id="rId14"/>
    <p:sldId id="2147483382" r:id="rId15"/>
    <p:sldId id="2147483378" r:id="rId16"/>
    <p:sldId id="2147483376" r:id="rId17"/>
    <p:sldId id="2147483385" r:id="rId18"/>
    <p:sldId id="2147483384" r:id="rId19"/>
    <p:sldId id="2147483379" r:id="rId20"/>
  </p:sldIdLst>
  <p:sldSz cx="12192000" cy="6858000"/>
  <p:notesSz cx="6858000" cy="9144000"/>
  <p:defaultTextStyle>
    <a:defPPr>
      <a:defRPr lang="nb-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6598129-A11B-8E48-8FCB-94504E6942C8}" v="1" dt="2024-04-16T09:12:21.12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525" autoAdjust="0"/>
  </p:normalViewPr>
  <p:slideViewPr>
    <p:cSldViewPr snapToGrid="0">
      <p:cViewPr varScale="1">
        <p:scale>
          <a:sx n="101" d="100"/>
          <a:sy n="101" d="100"/>
        </p:scale>
        <p:origin x="1000"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microsoft.com/office/2015/10/relationships/revisionInfo" Target="revisionInfo.xml"/><Relationship Id="rId3" Type="http://schemas.openxmlformats.org/officeDocument/2006/relationships/slide" Target="slides/slide1.xml"/><Relationship Id="rId21" Type="http://schemas.openxmlformats.org/officeDocument/2006/relationships/notesMaster" Target="notesMasters/notes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0A7BDB2-5441-4F94-956F-2591FE96A3D6}" type="datetimeFigureOut">
              <a:rPr lang="en-US" smtClean="0"/>
              <a:t>4/16/24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25E1748-750B-4233-8783-1D9A86F548A2}" type="slidenum">
              <a:rPr lang="en-US" smtClean="0"/>
              <a:t>‹#›</a:t>
            </a:fld>
            <a:endParaRPr lang="en-US"/>
          </a:p>
        </p:txBody>
      </p:sp>
    </p:spTree>
    <p:extLst>
      <p:ext uri="{BB962C8B-B14F-4D97-AF65-F5344CB8AC3E}">
        <p14:creationId xmlns:p14="http://schemas.microsoft.com/office/powerpoint/2010/main" val="22870781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25E1748-750B-4233-8783-1D9A86F548A2}" type="slidenum">
              <a:rPr lang="en-US" smtClean="0"/>
              <a:t>3</a:t>
            </a:fld>
            <a:endParaRPr lang="en-US"/>
          </a:p>
        </p:txBody>
      </p:sp>
    </p:spTree>
    <p:extLst>
      <p:ext uri="{BB962C8B-B14F-4D97-AF65-F5344CB8AC3E}">
        <p14:creationId xmlns:p14="http://schemas.microsoft.com/office/powerpoint/2010/main" val="28129040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25E1748-750B-4233-8783-1D9A86F548A2}" type="slidenum">
              <a:rPr lang="en-US" smtClean="0"/>
              <a:t>5</a:t>
            </a:fld>
            <a:endParaRPr lang="en-US"/>
          </a:p>
        </p:txBody>
      </p:sp>
    </p:spTree>
    <p:extLst>
      <p:ext uri="{BB962C8B-B14F-4D97-AF65-F5344CB8AC3E}">
        <p14:creationId xmlns:p14="http://schemas.microsoft.com/office/powerpoint/2010/main" val="21543380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emf"/><Relationship Id="rId1" Type="http://schemas.openxmlformats.org/officeDocument/2006/relationships/slideMaster" Target="../slideMasters/slideMaster2.xml"/><Relationship Id="rId4" Type="http://schemas.openxmlformats.org/officeDocument/2006/relationships/image" Target="../media/image5.sv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16.jpeg"/><Relationship Id="rId1" Type="http://schemas.openxmlformats.org/officeDocument/2006/relationships/slideMaster" Target="../slideMasters/slideMaster2.xml"/><Relationship Id="rId4" Type="http://schemas.openxmlformats.org/officeDocument/2006/relationships/image" Target="../media/image22.jpe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16.jpeg"/><Relationship Id="rId1" Type="http://schemas.openxmlformats.org/officeDocument/2006/relationships/slideMaster" Target="../slideMasters/slideMaster2.xml"/><Relationship Id="rId5" Type="http://schemas.openxmlformats.org/officeDocument/2006/relationships/image" Target="../media/image23.jpeg"/><Relationship Id="rId4" Type="http://schemas.openxmlformats.org/officeDocument/2006/relationships/image" Target="../media/image22.jpe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Master" Target="../slideMasters/slideMaster2.xml"/><Relationship Id="rId4" Type="http://schemas.openxmlformats.org/officeDocument/2006/relationships/image" Target="../media/image28.jpeg"/></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Master" Target="../slideMasters/slideMaster2.xml"/><Relationship Id="rId5" Type="http://schemas.openxmlformats.org/officeDocument/2006/relationships/image" Target="../media/image32.jpeg"/><Relationship Id="rId4" Type="http://schemas.openxmlformats.org/officeDocument/2006/relationships/image" Target="../media/image31.jpeg"/></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16.jpeg"/><Relationship Id="rId1" Type="http://schemas.openxmlformats.org/officeDocument/2006/relationships/slideMaster" Target="../slideMasters/slideMaster2.xml"/><Relationship Id="rId6" Type="http://schemas.openxmlformats.org/officeDocument/2006/relationships/image" Target="../media/image33.jpeg"/><Relationship Id="rId5" Type="http://schemas.openxmlformats.org/officeDocument/2006/relationships/image" Target="../media/image23.jpeg"/><Relationship Id="rId4" Type="http://schemas.openxmlformats.org/officeDocument/2006/relationships/image" Target="../media/image22.jpeg"/></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16.jpeg"/><Relationship Id="rId1" Type="http://schemas.openxmlformats.org/officeDocument/2006/relationships/slideMaster" Target="../slideMasters/slideMaster2.xml"/><Relationship Id="rId4" Type="http://schemas.openxmlformats.org/officeDocument/2006/relationships/image" Target="../media/image22.jpeg"/></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16.jpeg"/><Relationship Id="rId1" Type="http://schemas.openxmlformats.org/officeDocument/2006/relationships/slideMaster" Target="../slideMasters/slideMaster2.xml"/><Relationship Id="rId5" Type="http://schemas.openxmlformats.org/officeDocument/2006/relationships/image" Target="../media/image23.jpeg"/><Relationship Id="rId4" Type="http://schemas.openxmlformats.org/officeDocument/2006/relationships/image" Target="../media/image22.jpeg"/></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Master" Target="../slideMasters/slideMaster2.xml"/><Relationship Id="rId6" Type="http://schemas.openxmlformats.org/officeDocument/2006/relationships/image" Target="../media/image33.jpeg"/><Relationship Id="rId5" Type="http://schemas.openxmlformats.org/officeDocument/2006/relationships/image" Target="../media/image23.jpeg"/><Relationship Id="rId4" Type="http://schemas.openxmlformats.org/officeDocument/2006/relationships/image" Target="../media/image22.jpe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2.emf"/><Relationship Id="rId1" Type="http://schemas.openxmlformats.org/officeDocument/2006/relationships/slideMaster" Target="../slideMasters/slideMaster2.xml"/><Relationship Id="rId4" Type="http://schemas.openxmlformats.org/officeDocument/2006/relationships/image" Target="../media/image39.sv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slideMaster" Target="../slideMasters/slideMaster2.xml"/><Relationship Id="rId1" Type="http://schemas.openxmlformats.org/officeDocument/2006/relationships/tags" Target="../tags/tag1.xml"/><Relationship Id="rId6" Type="http://schemas.openxmlformats.org/officeDocument/2006/relationships/image" Target="../media/image43.png"/><Relationship Id="rId5" Type="http://schemas.openxmlformats.org/officeDocument/2006/relationships/image" Target="../media/image42.svg"/><Relationship Id="rId4" Type="http://schemas.openxmlformats.org/officeDocument/2006/relationships/image" Target="../media/image41.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tellysbilde">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E546D6F7-E3F9-CCC3-DB6D-D8290CBF3E77}"/>
              </a:ext>
            </a:extLst>
          </p:cNvPr>
          <p:cNvSpPr>
            <a:spLocks noGrp="1"/>
          </p:cNvSpPr>
          <p:nvPr>
            <p:ph type="ctrTitle"/>
          </p:nvPr>
        </p:nvSpPr>
        <p:spPr>
          <a:xfrm>
            <a:off x="1524000" y="1122363"/>
            <a:ext cx="9144000" cy="2387600"/>
          </a:xfrm>
        </p:spPr>
        <p:txBody>
          <a:bodyPr anchor="b"/>
          <a:lstStyle>
            <a:lvl1pPr algn="ctr">
              <a:defRPr sz="6000"/>
            </a:lvl1pPr>
          </a:lstStyle>
          <a:p>
            <a:r>
              <a:rPr lang="nb-NO"/>
              <a:t>Klikk for å redigere tittelstil</a:t>
            </a:r>
          </a:p>
        </p:txBody>
      </p:sp>
      <p:sp>
        <p:nvSpPr>
          <p:cNvPr id="3" name="Undertittel 2">
            <a:extLst>
              <a:ext uri="{FF2B5EF4-FFF2-40B4-BE49-F238E27FC236}">
                <a16:creationId xmlns:a16="http://schemas.microsoft.com/office/drawing/2014/main" id="{57821374-19A3-8FA0-2C2C-F1C74DC0FD4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b-NO"/>
              <a:t>Klikk for å redigere undertittelstil i malen</a:t>
            </a:r>
          </a:p>
        </p:txBody>
      </p:sp>
      <p:sp>
        <p:nvSpPr>
          <p:cNvPr id="4" name="Plassholder for dato 3">
            <a:extLst>
              <a:ext uri="{FF2B5EF4-FFF2-40B4-BE49-F238E27FC236}">
                <a16:creationId xmlns:a16="http://schemas.microsoft.com/office/drawing/2014/main" id="{64C0E854-BFD1-24B0-420F-1B854D5AF606}"/>
              </a:ext>
            </a:extLst>
          </p:cNvPr>
          <p:cNvSpPr>
            <a:spLocks noGrp="1"/>
          </p:cNvSpPr>
          <p:nvPr>
            <p:ph type="dt" sz="half" idx="10"/>
          </p:nvPr>
        </p:nvSpPr>
        <p:spPr/>
        <p:txBody>
          <a:bodyPr/>
          <a:lstStyle/>
          <a:p>
            <a:fld id="{499EFAE7-C452-41EF-A881-8AA88A217BBD}" type="datetimeFigureOut">
              <a:rPr lang="nb-NO" smtClean="0"/>
              <a:t>16.04.2024</a:t>
            </a:fld>
            <a:endParaRPr lang="nb-NO"/>
          </a:p>
        </p:txBody>
      </p:sp>
      <p:sp>
        <p:nvSpPr>
          <p:cNvPr id="5" name="Plassholder for bunntekst 4">
            <a:extLst>
              <a:ext uri="{FF2B5EF4-FFF2-40B4-BE49-F238E27FC236}">
                <a16:creationId xmlns:a16="http://schemas.microsoft.com/office/drawing/2014/main" id="{0D9DCED6-36D4-C9C9-9E97-2616B8F74F80}"/>
              </a:ext>
            </a:extLst>
          </p:cNvPr>
          <p:cNvSpPr>
            <a:spLocks noGrp="1"/>
          </p:cNvSpPr>
          <p:nvPr>
            <p:ph type="ftr" sz="quarter" idx="11"/>
          </p:nvPr>
        </p:nvSpPr>
        <p:spPr/>
        <p:txBody>
          <a:bodyPr/>
          <a:lstStyle/>
          <a:p>
            <a:endParaRPr lang="nb-NO"/>
          </a:p>
        </p:txBody>
      </p:sp>
      <p:sp>
        <p:nvSpPr>
          <p:cNvPr id="6" name="Plassholder for lysbildenummer 5">
            <a:extLst>
              <a:ext uri="{FF2B5EF4-FFF2-40B4-BE49-F238E27FC236}">
                <a16:creationId xmlns:a16="http://schemas.microsoft.com/office/drawing/2014/main" id="{53525934-1E96-854F-35A4-5F2B0F39449B}"/>
              </a:ext>
            </a:extLst>
          </p:cNvPr>
          <p:cNvSpPr>
            <a:spLocks noGrp="1"/>
          </p:cNvSpPr>
          <p:nvPr>
            <p:ph type="sldNum" sz="quarter" idx="12"/>
          </p:nvPr>
        </p:nvSpPr>
        <p:spPr/>
        <p:txBody>
          <a:bodyPr/>
          <a:lstStyle/>
          <a:p>
            <a:fld id="{CD730044-A781-48C8-8729-08123E21430E}" type="slidenum">
              <a:rPr lang="nb-NO" smtClean="0"/>
              <a:t>‹#›</a:t>
            </a:fld>
            <a:endParaRPr lang="nb-NO"/>
          </a:p>
        </p:txBody>
      </p:sp>
    </p:spTree>
    <p:extLst>
      <p:ext uri="{BB962C8B-B14F-4D97-AF65-F5344CB8AC3E}">
        <p14:creationId xmlns:p14="http://schemas.microsoft.com/office/powerpoint/2010/main" val="33852784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Loddrett tekst">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5674ED2A-4222-2FB5-8B62-3BB4AEC8CED2}"/>
              </a:ext>
            </a:extLst>
          </p:cNvPr>
          <p:cNvSpPr>
            <a:spLocks noGrp="1"/>
          </p:cNvSpPr>
          <p:nvPr>
            <p:ph type="title"/>
          </p:nvPr>
        </p:nvSpPr>
        <p:spPr/>
        <p:txBody>
          <a:bodyPr/>
          <a:lstStyle/>
          <a:p>
            <a:r>
              <a:rPr lang="nb-NO"/>
              <a:t>Klikk for å redigere tittelstil</a:t>
            </a:r>
          </a:p>
        </p:txBody>
      </p:sp>
      <p:sp>
        <p:nvSpPr>
          <p:cNvPr id="3" name="Plassholder for loddrett tekst 2">
            <a:extLst>
              <a:ext uri="{FF2B5EF4-FFF2-40B4-BE49-F238E27FC236}">
                <a16:creationId xmlns:a16="http://schemas.microsoft.com/office/drawing/2014/main" id="{6F9A61AC-2ECA-1292-C199-BB76790BC10A}"/>
              </a:ext>
            </a:extLst>
          </p:cNvPr>
          <p:cNvSpPr>
            <a:spLocks noGrp="1"/>
          </p:cNvSpPr>
          <p:nvPr>
            <p:ph type="body" orient="vert" idx="1"/>
          </p:nvPr>
        </p:nvSpPr>
        <p:spPr/>
        <p:txBody>
          <a:bodyPr vert="eaVert"/>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p>
        </p:txBody>
      </p:sp>
      <p:sp>
        <p:nvSpPr>
          <p:cNvPr id="4" name="Plassholder for dato 3">
            <a:extLst>
              <a:ext uri="{FF2B5EF4-FFF2-40B4-BE49-F238E27FC236}">
                <a16:creationId xmlns:a16="http://schemas.microsoft.com/office/drawing/2014/main" id="{E74283B2-B382-606F-139A-E69CD92A842E}"/>
              </a:ext>
            </a:extLst>
          </p:cNvPr>
          <p:cNvSpPr>
            <a:spLocks noGrp="1"/>
          </p:cNvSpPr>
          <p:nvPr>
            <p:ph type="dt" sz="half" idx="10"/>
          </p:nvPr>
        </p:nvSpPr>
        <p:spPr/>
        <p:txBody>
          <a:bodyPr/>
          <a:lstStyle/>
          <a:p>
            <a:fld id="{499EFAE7-C452-41EF-A881-8AA88A217BBD}" type="datetimeFigureOut">
              <a:rPr lang="nb-NO" smtClean="0"/>
              <a:t>16.04.2024</a:t>
            </a:fld>
            <a:endParaRPr lang="nb-NO"/>
          </a:p>
        </p:txBody>
      </p:sp>
      <p:sp>
        <p:nvSpPr>
          <p:cNvPr id="5" name="Plassholder for bunntekst 4">
            <a:extLst>
              <a:ext uri="{FF2B5EF4-FFF2-40B4-BE49-F238E27FC236}">
                <a16:creationId xmlns:a16="http://schemas.microsoft.com/office/drawing/2014/main" id="{83083122-B460-9FFA-3616-409DD6CEB4E4}"/>
              </a:ext>
            </a:extLst>
          </p:cNvPr>
          <p:cNvSpPr>
            <a:spLocks noGrp="1"/>
          </p:cNvSpPr>
          <p:nvPr>
            <p:ph type="ftr" sz="quarter" idx="11"/>
          </p:nvPr>
        </p:nvSpPr>
        <p:spPr/>
        <p:txBody>
          <a:bodyPr/>
          <a:lstStyle/>
          <a:p>
            <a:endParaRPr lang="nb-NO"/>
          </a:p>
        </p:txBody>
      </p:sp>
      <p:sp>
        <p:nvSpPr>
          <p:cNvPr id="6" name="Plassholder for lysbildenummer 5">
            <a:extLst>
              <a:ext uri="{FF2B5EF4-FFF2-40B4-BE49-F238E27FC236}">
                <a16:creationId xmlns:a16="http://schemas.microsoft.com/office/drawing/2014/main" id="{F3654668-C365-6C7B-946A-77FF5C966BAD}"/>
              </a:ext>
            </a:extLst>
          </p:cNvPr>
          <p:cNvSpPr>
            <a:spLocks noGrp="1"/>
          </p:cNvSpPr>
          <p:nvPr>
            <p:ph type="sldNum" sz="quarter" idx="12"/>
          </p:nvPr>
        </p:nvSpPr>
        <p:spPr/>
        <p:txBody>
          <a:bodyPr/>
          <a:lstStyle/>
          <a:p>
            <a:fld id="{CD730044-A781-48C8-8729-08123E21430E}" type="slidenum">
              <a:rPr lang="nb-NO" smtClean="0"/>
              <a:t>‹#›</a:t>
            </a:fld>
            <a:endParaRPr lang="nb-NO"/>
          </a:p>
        </p:txBody>
      </p:sp>
    </p:spTree>
    <p:extLst>
      <p:ext uri="{BB962C8B-B14F-4D97-AF65-F5344CB8AC3E}">
        <p14:creationId xmlns:p14="http://schemas.microsoft.com/office/powerpoint/2010/main" val="13347260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Loddrett tittel og tekst">
    <p:spTree>
      <p:nvGrpSpPr>
        <p:cNvPr id="1" name=""/>
        <p:cNvGrpSpPr/>
        <p:nvPr/>
      </p:nvGrpSpPr>
      <p:grpSpPr>
        <a:xfrm>
          <a:off x="0" y="0"/>
          <a:ext cx="0" cy="0"/>
          <a:chOff x="0" y="0"/>
          <a:chExt cx="0" cy="0"/>
        </a:xfrm>
      </p:grpSpPr>
      <p:sp>
        <p:nvSpPr>
          <p:cNvPr id="2" name="Loddrett tittel 1">
            <a:extLst>
              <a:ext uri="{FF2B5EF4-FFF2-40B4-BE49-F238E27FC236}">
                <a16:creationId xmlns:a16="http://schemas.microsoft.com/office/drawing/2014/main" id="{A1077420-29FB-61E8-C179-6DF99CC3FE10}"/>
              </a:ext>
            </a:extLst>
          </p:cNvPr>
          <p:cNvSpPr>
            <a:spLocks noGrp="1"/>
          </p:cNvSpPr>
          <p:nvPr>
            <p:ph type="title" orient="vert"/>
          </p:nvPr>
        </p:nvSpPr>
        <p:spPr>
          <a:xfrm>
            <a:off x="8724900" y="365125"/>
            <a:ext cx="2628900" cy="5811838"/>
          </a:xfrm>
        </p:spPr>
        <p:txBody>
          <a:bodyPr vert="eaVert"/>
          <a:lstStyle/>
          <a:p>
            <a:r>
              <a:rPr lang="nb-NO"/>
              <a:t>Klikk for å redigere tittelstil</a:t>
            </a:r>
          </a:p>
        </p:txBody>
      </p:sp>
      <p:sp>
        <p:nvSpPr>
          <p:cNvPr id="3" name="Plassholder for loddrett tekst 2">
            <a:extLst>
              <a:ext uri="{FF2B5EF4-FFF2-40B4-BE49-F238E27FC236}">
                <a16:creationId xmlns:a16="http://schemas.microsoft.com/office/drawing/2014/main" id="{049B91FA-6F43-956E-7342-FAB0F2BE5F7A}"/>
              </a:ext>
            </a:extLst>
          </p:cNvPr>
          <p:cNvSpPr>
            <a:spLocks noGrp="1"/>
          </p:cNvSpPr>
          <p:nvPr>
            <p:ph type="body" orient="vert" idx="1"/>
          </p:nvPr>
        </p:nvSpPr>
        <p:spPr>
          <a:xfrm>
            <a:off x="838200" y="365125"/>
            <a:ext cx="7734300" cy="5811838"/>
          </a:xfrm>
        </p:spPr>
        <p:txBody>
          <a:bodyPr vert="eaVert"/>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p>
        </p:txBody>
      </p:sp>
      <p:sp>
        <p:nvSpPr>
          <p:cNvPr id="4" name="Plassholder for dato 3">
            <a:extLst>
              <a:ext uri="{FF2B5EF4-FFF2-40B4-BE49-F238E27FC236}">
                <a16:creationId xmlns:a16="http://schemas.microsoft.com/office/drawing/2014/main" id="{4CA8376C-0BCF-8B11-015E-5EC6E0C083B4}"/>
              </a:ext>
            </a:extLst>
          </p:cNvPr>
          <p:cNvSpPr>
            <a:spLocks noGrp="1"/>
          </p:cNvSpPr>
          <p:nvPr>
            <p:ph type="dt" sz="half" idx="10"/>
          </p:nvPr>
        </p:nvSpPr>
        <p:spPr/>
        <p:txBody>
          <a:bodyPr/>
          <a:lstStyle/>
          <a:p>
            <a:fld id="{499EFAE7-C452-41EF-A881-8AA88A217BBD}" type="datetimeFigureOut">
              <a:rPr lang="nb-NO" smtClean="0"/>
              <a:t>16.04.2024</a:t>
            </a:fld>
            <a:endParaRPr lang="nb-NO"/>
          </a:p>
        </p:txBody>
      </p:sp>
      <p:sp>
        <p:nvSpPr>
          <p:cNvPr id="5" name="Plassholder for bunntekst 4">
            <a:extLst>
              <a:ext uri="{FF2B5EF4-FFF2-40B4-BE49-F238E27FC236}">
                <a16:creationId xmlns:a16="http://schemas.microsoft.com/office/drawing/2014/main" id="{F45A895D-26D2-70E6-047B-DB373B2225E9}"/>
              </a:ext>
            </a:extLst>
          </p:cNvPr>
          <p:cNvSpPr>
            <a:spLocks noGrp="1"/>
          </p:cNvSpPr>
          <p:nvPr>
            <p:ph type="ftr" sz="quarter" idx="11"/>
          </p:nvPr>
        </p:nvSpPr>
        <p:spPr/>
        <p:txBody>
          <a:bodyPr/>
          <a:lstStyle/>
          <a:p>
            <a:endParaRPr lang="nb-NO"/>
          </a:p>
        </p:txBody>
      </p:sp>
      <p:sp>
        <p:nvSpPr>
          <p:cNvPr id="6" name="Plassholder for lysbildenummer 5">
            <a:extLst>
              <a:ext uri="{FF2B5EF4-FFF2-40B4-BE49-F238E27FC236}">
                <a16:creationId xmlns:a16="http://schemas.microsoft.com/office/drawing/2014/main" id="{FD114812-B31B-CD9C-AE61-840306B18315}"/>
              </a:ext>
            </a:extLst>
          </p:cNvPr>
          <p:cNvSpPr>
            <a:spLocks noGrp="1"/>
          </p:cNvSpPr>
          <p:nvPr>
            <p:ph type="sldNum" sz="quarter" idx="12"/>
          </p:nvPr>
        </p:nvSpPr>
        <p:spPr/>
        <p:txBody>
          <a:bodyPr/>
          <a:lstStyle/>
          <a:p>
            <a:fld id="{CD730044-A781-48C8-8729-08123E21430E}" type="slidenum">
              <a:rPr lang="nb-NO" smtClean="0"/>
              <a:t>‹#›</a:t>
            </a:fld>
            <a:endParaRPr lang="nb-NO"/>
          </a:p>
        </p:txBody>
      </p:sp>
    </p:spTree>
    <p:extLst>
      <p:ext uri="{BB962C8B-B14F-4D97-AF65-F5344CB8AC3E}">
        <p14:creationId xmlns:p14="http://schemas.microsoft.com/office/powerpoint/2010/main" val="4794206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 Title">
    <p:bg>
      <p:bgPr>
        <a:gradFill>
          <a:gsLst>
            <a:gs pos="0">
              <a:schemeClr val="tx1"/>
            </a:gs>
            <a:gs pos="100000">
              <a:srgbClr val="243A5E"/>
            </a:gs>
          </a:gsLst>
          <a:lin ang="5400000" scaled="1"/>
        </a:gra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B483D14-DC3C-45F3-855E-02B5FD4CDF8D}"/>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82043" y="585788"/>
            <a:ext cx="2308795" cy="29413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bg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bg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8D5C17B4-5786-97CB-C147-F0FF33A831F3}"/>
              </a:ext>
            </a:extLst>
          </p:cNvPr>
          <p:cNvPicPr>
            <a:picLocks noChangeAspect="1"/>
          </p:cNvPicPr>
          <p:nvPr userDrawn="1"/>
        </p:nvPicPr>
        <p:blipFill rotWithShape="1">
          <a:blip r:embed="rId3"/>
          <a:srcRect r="9449"/>
          <a:stretch/>
        </p:blipFill>
        <p:spPr>
          <a:xfrm>
            <a:off x="5092863" y="-490980"/>
            <a:ext cx="7099138" cy="7839961"/>
          </a:xfrm>
          <a:prstGeom prst="rect">
            <a:avLst/>
          </a:prstGeom>
        </p:spPr>
      </p:pic>
    </p:spTree>
    <p:extLst>
      <p:ext uri="{BB962C8B-B14F-4D97-AF65-F5344CB8AC3E}">
        <p14:creationId xmlns:p14="http://schemas.microsoft.com/office/powerpoint/2010/main" val="14559375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 Title">
    <p:bg>
      <p:bgPr>
        <a:gradFill>
          <a:gsLst>
            <a:gs pos="0">
              <a:schemeClr val="tx1"/>
            </a:gs>
            <a:gs pos="100000">
              <a:srgbClr val="243A5E"/>
            </a:gs>
          </a:gsLst>
          <a:lin ang="5400000" scaled="1"/>
        </a:gra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B483D14-DC3C-45F3-855E-02B5FD4CDF8D}"/>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82043" y="585788"/>
            <a:ext cx="2308795" cy="29413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bg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bg1"/>
                </a:solidFill>
                <a:latin typeface="+mn-lt"/>
                <a:cs typeface="Segoe UI" panose="020B0502040204020203" pitchFamily="34" charset="0"/>
              </a:defRPr>
            </a:lvl1pPr>
          </a:lstStyle>
          <a:p>
            <a:pPr lvl="0"/>
            <a:r>
              <a:rPr lang="en-US"/>
              <a:t>Speaker name or subtitle</a:t>
            </a:r>
          </a:p>
        </p:txBody>
      </p:sp>
      <p:pic>
        <p:nvPicPr>
          <p:cNvPr id="3" name="Graphic 2">
            <a:extLst>
              <a:ext uri="{FF2B5EF4-FFF2-40B4-BE49-F238E27FC236}">
                <a16:creationId xmlns:a16="http://schemas.microsoft.com/office/drawing/2014/main" id="{946BB15F-50D0-F46C-3CDE-9291D90D2BF1}"/>
              </a:ext>
            </a:extLst>
          </p:cNvPr>
          <p:cNvPicPr>
            <a:picLocks noChangeAspect="1"/>
          </p:cNvPicPr>
          <p:nvPr userDrawn="1"/>
        </p:nvPicPr>
        <p:blipFill rotWithShape="1">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r="20525"/>
          <a:stretch/>
        </p:blipFill>
        <p:spPr>
          <a:xfrm>
            <a:off x="5651500" y="-685800"/>
            <a:ext cx="6540500" cy="8229600"/>
          </a:xfrm>
          <a:prstGeom prst="rect">
            <a:avLst/>
          </a:prstGeom>
          <a:effectLst>
            <a:outerShdw blurRad="384347" dist="38100" dir="10800000" sx="105225" sy="105225" algn="r" rotWithShape="0">
              <a:prstClr val="black">
                <a:alpha val="40000"/>
              </a:prstClr>
            </a:outerShdw>
          </a:effectLst>
        </p:spPr>
      </p:pic>
    </p:spTree>
    <p:extLst>
      <p:ext uri="{BB962C8B-B14F-4D97-AF65-F5344CB8AC3E}">
        <p14:creationId xmlns:p14="http://schemas.microsoft.com/office/powerpoint/2010/main" val="41994127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 Title">
    <p:bg>
      <p:bgPr>
        <a:gradFill>
          <a:gsLst>
            <a:gs pos="0">
              <a:schemeClr val="tx1"/>
            </a:gs>
            <a:gs pos="100000">
              <a:srgbClr val="243A5E"/>
            </a:gs>
          </a:gsLst>
          <a:lin ang="5400000" scaled="1"/>
        </a:gradFill>
        <a:effectLst/>
      </p:bgPr>
    </p:bg>
    <p:spTree>
      <p:nvGrpSpPr>
        <p:cNvPr id="1" name=""/>
        <p:cNvGrpSpPr/>
        <p:nvPr/>
      </p:nvGrpSpPr>
      <p:grpSpPr>
        <a:xfrm>
          <a:off x="0" y="0"/>
          <a:ext cx="0" cy="0"/>
          <a:chOff x="0" y="0"/>
          <a:chExt cx="0" cy="0"/>
        </a:xfrm>
      </p:grpSpPr>
      <p:pic>
        <p:nvPicPr>
          <p:cNvPr id="7" name="Picture 6" descr="A group of people sitting around a table&#10;&#10;Description automatically generated">
            <a:extLst>
              <a:ext uri="{FF2B5EF4-FFF2-40B4-BE49-F238E27FC236}">
                <a16:creationId xmlns:a16="http://schemas.microsoft.com/office/drawing/2014/main" id="{2A7B2133-A3C8-5897-37CB-BE714F9927B5}"/>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5153660" y="0"/>
            <a:ext cx="7038340" cy="6858000"/>
          </a:xfrm>
          <a:prstGeom prst="rect">
            <a:avLst/>
          </a:prstGeom>
        </p:spPr>
      </p:pic>
      <p:pic>
        <p:nvPicPr>
          <p:cNvPr id="10" name="Picture 9">
            <a:extLst>
              <a:ext uri="{FF2B5EF4-FFF2-40B4-BE49-F238E27FC236}">
                <a16:creationId xmlns:a16="http://schemas.microsoft.com/office/drawing/2014/main" id="{BB483D14-DC3C-45F3-855E-02B5FD4CDF8D}"/>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82043" y="585788"/>
            <a:ext cx="2308795" cy="29413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bg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bg1"/>
                </a:solidFill>
                <a:latin typeface="+mn-lt"/>
                <a:cs typeface="Segoe UI" panose="020B0502040204020203" pitchFamily="34" charset="0"/>
              </a:defRPr>
            </a:lvl1pPr>
          </a:lstStyle>
          <a:p>
            <a:pPr lvl="0"/>
            <a:r>
              <a:rPr lang="en-US"/>
              <a:t>Speaker name or subtitle</a:t>
            </a:r>
          </a:p>
        </p:txBody>
      </p:sp>
    </p:spTree>
    <p:extLst>
      <p:ext uri="{BB962C8B-B14F-4D97-AF65-F5344CB8AC3E}">
        <p14:creationId xmlns:p14="http://schemas.microsoft.com/office/powerpoint/2010/main" val="28575324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gray">
    <p:bg>
      <p:bgPr>
        <a:gradFill>
          <a:gsLst>
            <a:gs pos="0">
              <a:schemeClr val="tx1"/>
            </a:gs>
            <a:gs pos="100000">
              <a:srgbClr val="243A5E"/>
            </a:gs>
          </a:gsLst>
          <a:lin ang="5400000" scaled="1"/>
        </a:gra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bg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bg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82043" y="585788"/>
            <a:ext cx="2308795" cy="294139"/>
          </a:xfrm>
          <a:prstGeom prst="rect">
            <a:avLst/>
          </a:prstGeom>
        </p:spPr>
      </p:pic>
    </p:spTree>
    <p:extLst>
      <p:ext uri="{BB962C8B-B14F-4D97-AF65-F5344CB8AC3E}">
        <p14:creationId xmlns:p14="http://schemas.microsoft.com/office/powerpoint/2010/main" val="107816974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 Risk mitiga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pic>
        <p:nvPicPr>
          <p:cNvPr id="3" name="Picture 2">
            <a:extLst>
              <a:ext uri="{FF2B5EF4-FFF2-40B4-BE49-F238E27FC236}">
                <a16:creationId xmlns:a16="http://schemas.microsoft.com/office/drawing/2014/main" id="{81957B0C-47EC-4FCC-E2F5-9EB77EA3F5E8}"/>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rot="10800000">
            <a:off x="6096000" y="-1"/>
            <a:ext cx="6096000" cy="6855531"/>
          </a:xfrm>
          <a:prstGeom prst="rect">
            <a:avLst/>
          </a:prstGeom>
        </p:spPr>
      </p:pic>
    </p:spTree>
    <p:extLst>
      <p:ext uri="{BB962C8B-B14F-4D97-AF65-F5344CB8AC3E}">
        <p14:creationId xmlns:p14="http://schemas.microsoft.com/office/powerpoint/2010/main" val="33342185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Section title - Risk mitiga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pic>
        <p:nvPicPr>
          <p:cNvPr id="4" name="Picture 3">
            <a:extLst>
              <a:ext uri="{FF2B5EF4-FFF2-40B4-BE49-F238E27FC236}">
                <a16:creationId xmlns:a16="http://schemas.microsoft.com/office/drawing/2014/main" id="{10627DC7-01BD-E3DD-B417-63C7AF99EB46}"/>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rot="10800000" flipV="1">
            <a:off x="6096000" y="-1"/>
            <a:ext cx="6096000" cy="6855531"/>
          </a:xfrm>
          <a:prstGeom prst="rect">
            <a:avLst/>
          </a:prstGeom>
        </p:spPr>
      </p:pic>
    </p:spTree>
    <p:extLst>
      <p:ext uri="{BB962C8B-B14F-4D97-AF65-F5344CB8AC3E}">
        <p14:creationId xmlns:p14="http://schemas.microsoft.com/office/powerpoint/2010/main" val="34256696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_Section title - Risk mitiga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pic>
        <p:nvPicPr>
          <p:cNvPr id="3" name="Picture 2">
            <a:extLst>
              <a:ext uri="{FF2B5EF4-FFF2-40B4-BE49-F238E27FC236}">
                <a16:creationId xmlns:a16="http://schemas.microsoft.com/office/drawing/2014/main" id="{D5915C6A-ADCE-09B0-8810-A662030EC3D7}"/>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rot="10800000" flipH="1" flipV="1">
            <a:off x="6096000" y="0"/>
            <a:ext cx="6096000" cy="6858000"/>
          </a:xfrm>
          <a:prstGeom prst="rect">
            <a:avLst/>
          </a:prstGeom>
        </p:spPr>
      </p:pic>
    </p:spTree>
    <p:extLst>
      <p:ext uri="{BB962C8B-B14F-4D97-AF65-F5344CB8AC3E}">
        <p14:creationId xmlns:p14="http://schemas.microsoft.com/office/powerpoint/2010/main" val="4144647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_Section title - Risk mitiga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pic>
        <p:nvPicPr>
          <p:cNvPr id="4" name="Picture 3">
            <a:extLst>
              <a:ext uri="{FF2B5EF4-FFF2-40B4-BE49-F238E27FC236}">
                <a16:creationId xmlns:a16="http://schemas.microsoft.com/office/drawing/2014/main" id="{3C4A7183-60DF-263C-E1A4-A75415B75E92}"/>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6096000" y="0"/>
            <a:ext cx="6096000" cy="6858000"/>
          </a:xfrm>
          <a:prstGeom prst="rect">
            <a:avLst/>
          </a:prstGeom>
        </p:spPr>
      </p:pic>
    </p:spTree>
    <p:extLst>
      <p:ext uri="{BB962C8B-B14F-4D97-AF65-F5344CB8AC3E}">
        <p14:creationId xmlns:p14="http://schemas.microsoft.com/office/powerpoint/2010/main" val="27387073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tel og innho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DFE0EF3E-9036-9C6B-7F9F-F5B1D4F0F6D8}"/>
              </a:ext>
            </a:extLst>
          </p:cNvPr>
          <p:cNvSpPr>
            <a:spLocks noGrp="1"/>
          </p:cNvSpPr>
          <p:nvPr>
            <p:ph type="title"/>
          </p:nvPr>
        </p:nvSpPr>
        <p:spPr/>
        <p:txBody>
          <a:bodyPr/>
          <a:lstStyle/>
          <a:p>
            <a:r>
              <a:rPr lang="nb-NO"/>
              <a:t>Klikk for å redigere tittelstil</a:t>
            </a:r>
          </a:p>
        </p:txBody>
      </p:sp>
      <p:sp>
        <p:nvSpPr>
          <p:cNvPr id="3" name="Plassholder for innhold 2">
            <a:extLst>
              <a:ext uri="{FF2B5EF4-FFF2-40B4-BE49-F238E27FC236}">
                <a16:creationId xmlns:a16="http://schemas.microsoft.com/office/drawing/2014/main" id="{C69F7C94-D13C-4CDF-67EE-A7917DE2A398}"/>
              </a:ext>
            </a:extLst>
          </p:cNvPr>
          <p:cNvSpPr>
            <a:spLocks noGrp="1"/>
          </p:cNvSpPr>
          <p:nvPr>
            <p:ph idx="1"/>
          </p:nvPr>
        </p:nvSpPr>
        <p:spPr/>
        <p:txBody>
          <a:bodyPr/>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p>
        </p:txBody>
      </p:sp>
      <p:sp>
        <p:nvSpPr>
          <p:cNvPr id="4" name="Plassholder for dato 3">
            <a:extLst>
              <a:ext uri="{FF2B5EF4-FFF2-40B4-BE49-F238E27FC236}">
                <a16:creationId xmlns:a16="http://schemas.microsoft.com/office/drawing/2014/main" id="{8AE03B0B-0534-B5DE-8D30-13D156AF8877}"/>
              </a:ext>
            </a:extLst>
          </p:cNvPr>
          <p:cNvSpPr>
            <a:spLocks noGrp="1"/>
          </p:cNvSpPr>
          <p:nvPr>
            <p:ph type="dt" sz="half" idx="10"/>
          </p:nvPr>
        </p:nvSpPr>
        <p:spPr/>
        <p:txBody>
          <a:bodyPr/>
          <a:lstStyle/>
          <a:p>
            <a:fld id="{499EFAE7-C452-41EF-A881-8AA88A217BBD}" type="datetimeFigureOut">
              <a:rPr lang="nb-NO" smtClean="0"/>
              <a:t>16.04.2024</a:t>
            </a:fld>
            <a:endParaRPr lang="nb-NO"/>
          </a:p>
        </p:txBody>
      </p:sp>
      <p:sp>
        <p:nvSpPr>
          <p:cNvPr id="5" name="Plassholder for bunntekst 4">
            <a:extLst>
              <a:ext uri="{FF2B5EF4-FFF2-40B4-BE49-F238E27FC236}">
                <a16:creationId xmlns:a16="http://schemas.microsoft.com/office/drawing/2014/main" id="{3C7F3C45-890A-ED0A-C036-53C92EE6EF1A}"/>
              </a:ext>
            </a:extLst>
          </p:cNvPr>
          <p:cNvSpPr>
            <a:spLocks noGrp="1"/>
          </p:cNvSpPr>
          <p:nvPr>
            <p:ph type="ftr" sz="quarter" idx="11"/>
          </p:nvPr>
        </p:nvSpPr>
        <p:spPr/>
        <p:txBody>
          <a:bodyPr/>
          <a:lstStyle/>
          <a:p>
            <a:endParaRPr lang="nb-NO"/>
          </a:p>
        </p:txBody>
      </p:sp>
      <p:sp>
        <p:nvSpPr>
          <p:cNvPr id="6" name="Plassholder for lysbildenummer 5">
            <a:extLst>
              <a:ext uri="{FF2B5EF4-FFF2-40B4-BE49-F238E27FC236}">
                <a16:creationId xmlns:a16="http://schemas.microsoft.com/office/drawing/2014/main" id="{F444F6F2-6743-EE8C-5C32-1A2151681924}"/>
              </a:ext>
            </a:extLst>
          </p:cNvPr>
          <p:cNvSpPr>
            <a:spLocks noGrp="1"/>
          </p:cNvSpPr>
          <p:nvPr>
            <p:ph type="sldNum" sz="quarter" idx="12"/>
          </p:nvPr>
        </p:nvSpPr>
        <p:spPr/>
        <p:txBody>
          <a:bodyPr/>
          <a:lstStyle/>
          <a:p>
            <a:fld id="{CD730044-A781-48C8-8729-08123E21430E}" type="slidenum">
              <a:rPr lang="nb-NO" smtClean="0"/>
              <a:t>‹#›</a:t>
            </a:fld>
            <a:endParaRPr lang="nb-NO"/>
          </a:p>
        </p:txBody>
      </p:sp>
    </p:spTree>
    <p:extLst>
      <p:ext uri="{BB962C8B-B14F-4D97-AF65-F5344CB8AC3E}">
        <p14:creationId xmlns:p14="http://schemas.microsoft.com/office/powerpoint/2010/main" val="300416607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6_Section title - Risk mitiga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pic>
        <p:nvPicPr>
          <p:cNvPr id="16" name="Picture 15" descr="A person looking at a person sitting at a computer&#10;&#10;Description automatically generated">
            <a:extLst>
              <a:ext uri="{FF2B5EF4-FFF2-40B4-BE49-F238E27FC236}">
                <a16:creationId xmlns:a16="http://schemas.microsoft.com/office/drawing/2014/main" id="{561A259F-FE38-AA0F-5159-4097FCBDC17A}"/>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725971" y="0"/>
            <a:ext cx="6466029" cy="6858000"/>
          </a:xfrm>
          <a:prstGeom prst="rect">
            <a:avLst/>
          </a:prstGeom>
        </p:spPr>
      </p:pic>
    </p:spTree>
    <p:extLst>
      <p:ext uri="{BB962C8B-B14F-4D97-AF65-F5344CB8AC3E}">
        <p14:creationId xmlns:p14="http://schemas.microsoft.com/office/powerpoint/2010/main" val="3738064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5_Section title - Risk mitiga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
        <p:nvSpPr>
          <p:cNvPr id="4" name="Rectangle 3">
            <a:extLst>
              <a:ext uri="{FF2B5EF4-FFF2-40B4-BE49-F238E27FC236}">
                <a16:creationId xmlns:a16="http://schemas.microsoft.com/office/drawing/2014/main" id="{D3A39BE0-803D-07D3-44B4-04FADC68218B}"/>
              </a:ext>
            </a:extLst>
          </p:cNvPr>
          <p:cNvSpPr/>
          <p:nvPr userDrawn="1"/>
        </p:nvSpPr>
        <p:spPr bwMode="auto">
          <a:xfrm rot="10800000">
            <a:off x="8180614" y="0"/>
            <a:ext cx="4011386" cy="6858000"/>
          </a:xfrm>
          <a:prstGeom prst="rect">
            <a:avLst/>
          </a:prstGeom>
          <a:gradFill>
            <a:gsLst>
              <a:gs pos="0">
                <a:schemeClr val="tx1"/>
              </a:gs>
              <a:gs pos="100000">
                <a:srgbClr val="243A5E"/>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pic>
        <p:nvPicPr>
          <p:cNvPr id="6" name="Picture 5" descr="A blue and white light in a dark background&#10;&#10;Description automatically generated">
            <a:extLst>
              <a:ext uri="{FF2B5EF4-FFF2-40B4-BE49-F238E27FC236}">
                <a16:creationId xmlns:a16="http://schemas.microsoft.com/office/drawing/2014/main" id="{D5C0B7A9-4804-916E-90D8-CECEDD985F05}"/>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129714" y="-1528395"/>
            <a:ext cx="6098900" cy="9914790"/>
          </a:xfrm>
          <a:prstGeom prst="rect">
            <a:avLst/>
          </a:prstGeom>
        </p:spPr>
      </p:pic>
    </p:spTree>
    <p:extLst>
      <p:ext uri="{BB962C8B-B14F-4D97-AF65-F5344CB8AC3E}">
        <p14:creationId xmlns:p14="http://schemas.microsoft.com/office/powerpoint/2010/main" val="19789293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4_Section title - Risk mitigation">
    <p:spTree>
      <p:nvGrpSpPr>
        <p:cNvPr id="1" name=""/>
        <p:cNvGrpSpPr/>
        <p:nvPr/>
      </p:nvGrpSpPr>
      <p:grpSpPr>
        <a:xfrm>
          <a:off x="0" y="0"/>
          <a:ext cx="0" cy="0"/>
          <a:chOff x="0" y="0"/>
          <a:chExt cx="0" cy="0"/>
        </a:xfrm>
      </p:grpSpPr>
      <p:pic>
        <p:nvPicPr>
          <p:cNvPr id="3" name="Picture 2" descr="A person sitting in front of several computer screens&#10;&#10;Description automatically generated">
            <a:extLst>
              <a:ext uri="{FF2B5EF4-FFF2-40B4-BE49-F238E27FC236}">
                <a16:creationId xmlns:a16="http://schemas.microsoft.com/office/drawing/2014/main" id="{95E6CD5A-96DE-44D3-2F2B-C9BCAB2F7568}"/>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6115792" y="0"/>
            <a:ext cx="6076208" cy="6858000"/>
          </a:xfrm>
          <a:prstGeom prst="rect">
            <a:avLst/>
          </a:prstGeom>
        </p:spPr>
      </p:pic>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pic>
        <p:nvPicPr>
          <p:cNvPr id="5" name="Picture 4" descr="A blue and white light in a dark background&#10;&#10;Description automatically generated">
            <a:extLst>
              <a:ext uri="{FF2B5EF4-FFF2-40B4-BE49-F238E27FC236}">
                <a16:creationId xmlns:a16="http://schemas.microsoft.com/office/drawing/2014/main" id="{BFF55C25-9329-3F9F-C321-4137A68FB747}"/>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063407" y="-1528395"/>
            <a:ext cx="6098900" cy="9914790"/>
          </a:xfrm>
          <a:prstGeom prst="rect">
            <a:avLst/>
          </a:prstGeom>
        </p:spPr>
      </p:pic>
    </p:spTree>
    <p:extLst>
      <p:ext uri="{BB962C8B-B14F-4D97-AF65-F5344CB8AC3E}">
        <p14:creationId xmlns:p14="http://schemas.microsoft.com/office/powerpoint/2010/main" val="18077277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7_Section title - Risk mitiga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pic>
        <p:nvPicPr>
          <p:cNvPr id="6" name="Picture 5" descr="A person sitting on a chair with a computer&#10;&#10;Description automatically generated">
            <a:extLst>
              <a:ext uri="{FF2B5EF4-FFF2-40B4-BE49-F238E27FC236}">
                <a16:creationId xmlns:a16="http://schemas.microsoft.com/office/drawing/2014/main" id="{B7A0BF65-0582-9853-9CDA-B385913DFBF7}"/>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250"/>
          <a:stretch/>
        </p:blipFill>
        <p:spPr>
          <a:xfrm>
            <a:off x="6096000" y="0"/>
            <a:ext cx="6096000" cy="6858000"/>
          </a:xfrm>
          <a:prstGeom prst="rect">
            <a:avLst/>
          </a:prstGeom>
        </p:spPr>
      </p:pic>
    </p:spTree>
    <p:extLst>
      <p:ext uri="{BB962C8B-B14F-4D97-AF65-F5344CB8AC3E}">
        <p14:creationId xmlns:p14="http://schemas.microsoft.com/office/powerpoint/2010/main" val="35163472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8_Section title - Risk mitiga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pic>
        <p:nvPicPr>
          <p:cNvPr id="6" name="Picture 5">
            <a:extLst>
              <a:ext uri="{FF2B5EF4-FFF2-40B4-BE49-F238E27FC236}">
                <a16:creationId xmlns:a16="http://schemas.microsoft.com/office/drawing/2014/main" id="{B7A0BF65-0582-9853-9CDA-B385913DFBF7}"/>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6096000" y="0"/>
            <a:ext cx="6096000" cy="6858000"/>
          </a:xfrm>
          <a:prstGeom prst="rect">
            <a:avLst/>
          </a:prstGeom>
        </p:spPr>
      </p:pic>
    </p:spTree>
    <p:extLst>
      <p:ext uri="{BB962C8B-B14F-4D97-AF65-F5344CB8AC3E}">
        <p14:creationId xmlns:p14="http://schemas.microsoft.com/office/powerpoint/2010/main" val="1642788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9_Section title - Risk mitiga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0078290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_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3150414"/>
            <a:ext cx="3182027" cy="553998"/>
          </a:xfrm>
        </p:spPr>
        <p:txBody>
          <a:bodyPr anchor="ctr"/>
          <a:lstStyle>
            <a:lvl1pPr>
              <a:defRPr/>
            </a:lvl1pPr>
          </a:lstStyle>
          <a:p>
            <a:r>
              <a:rPr lang="en-US"/>
              <a:t>Agenda</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4941888" y="2320956"/>
            <a:ext cx="6667500" cy="2212913"/>
          </a:xfrm>
        </p:spPr>
        <p:txBody>
          <a:bodyPr anchor="ctr"/>
          <a:lstStyle>
            <a:lvl1pPr marL="231775" indent="-231775">
              <a:spcAft>
                <a:spcPts val="600"/>
              </a:spcAft>
              <a:buFont typeface="Wingdings" panose="05000000000000000000" pitchFamily="2" charset="2"/>
              <a:buChar char=""/>
              <a:defRPr/>
            </a:lvl1pPr>
          </a:lstStyle>
          <a:p>
            <a:r>
              <a:rPr lang="en-US"/>
              <a:t>Agenda item here</a:t>
            </a:r>
          </a:p>
          <a:p>
            <a:r>
              <a:rPr lang="en-US"/>
              <a:t>Agenda item here</a:t>
            </a:r>
          </a:p>
          <a:p>
            <a:r>
              <a:rPr lang="en-US"/>
              <a:t>Agenda item here</a:t>
            </a:r>
          </a:p>
          <a:p>
            <a:r>
              <a:rPr lang="en-US"/>
              <a:t>Agenda item here</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3788405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49"/>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804085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7054401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4050202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Deloverskrift">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6030BF4F-EACE-DAF1-929F-F07F3B88C7AC}"/>
              </a:ext>
            </a:extLst>
          </p:cNvPr>
          <p:cNvSpPr>
            <a:spLocks noGrp="1"/>
          </p:cNvSpPr>
          <p:nvPr>
            <p:ph type="title"/>
          </p:nvPr>
        </p:nvSpPr>
        <p:spPr>
          <a:xfrm>
            <a:off x="831850" y="1709738"/>
            <a:ext cx="10515600" cy="2852737"/>
          </a:xfrm>
        </p:spPr>
        <p:txBody>
          <a:bodyPr anchor="b"/>
          <a:lstStyle>
            <a:lvl1pPr>
              <a:defRPr sz="6000"/>
            </a:lvl1pPr>
          </a:lstStyle>
          <a:p>
            <a:r>
              <a:rPr lang="nb-NO"/>
              <a:t>Klikk for å redigere tittelstil</a:t>
            </a:r>
          </a:p>
        </p:txBody>
      </p:sp>
      <p:sp>
        <p:nvSpPr>
          <p:cNvPr id="3" name="Plassholder for tekst 2">
            <a:extLst>
              <a:ext uri="{FF2B5EF4-FFF2-40B4-BE49-F238E27FC236}">
                <a16:creationId xmlns:a16="http://schemas.microsoft.com/office/drawing/2014/main" id="{085ED093-77B2-0A4E-80CC-E4711591464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nb-NO"/>
              <a:t>Klikk for å redigere tekststiler i malen</a:t>
            </a:r>
          </a:p>
        </p:txBody>
      </p:sp>
      <p:sp>
        <p:nvSpPr>
          <p:cNvPr id="4" name="Plassholder for dato 3">
            <a:extLst>
              <a:ext uri="{FF2B5EF4-FFF2-40B4-BE49-F238E27FC236}">
                <a16:creationId xmlns:a16="http://schemas.microsoft.com/office/drawing/2014/main" id="{E4FE6D19-621E-8F71-B0CE-B60E7693BB3E}"/>
              </a:ext>
            </a:extLst>
          </p:cNvPr>
          <p:cNvSpPr>
            <a:spLocks noGrp="1"/>
          </p:cNvSpPr>
          <p:nvPr>
            <p:ph type="dt" sz="half" idx="10"/>
          </p:nvPr>
        </p:nvSpPr>
        <p:spPr/>
        <p:txBody>
          <a:bodyPr/>
          <a:lstStyle/>
          <a:p>
            <a:fld id="{499EFAE7-C452-41EF-A881-8AA88A217BBD}" type="datetimeFigureOut">
              <a:rPr lang="nb-NO" smtClean="0"/>
              <a:t>16.04.2024</a:t>
            </a:fld>
            <a:endParaRPr lang="nb-NO"/>
          </a:p>
        </p:txBody>
      </p:sp>
      <p:sp>
        <p:nvSpPr>
          <p:cNvPr id="5" name="Plassholder for bunntekst 4">
            <a:extLst>
              <a:ext uri="{FF2B5EF4-FFF2-40B4-BE49-F238E27FC236}">
                <a16:creationId xmlns:a16="http://schemas.microsoft.com/office/drawing/2014/main" id="{0F652EE7-4C55-3D96-C5F3-180BA3E4CCEA}"/>
              </a:ext>
            </a:extLst>
          </p:cNvPr>
          <p:cNvSpPr>
            <a:spLocks noGrp="1"/>
          </p:cNvSpPr>
          <p:nvPr>
            <p:ph type="ftr" sz="quarter" idx="11"/>
          </p:nvPr>
        </p:nvSpPr>
        <p:spPr/>
        <p:txBody>
          <a:bodyPr/>
          <a:lstStyle/>
          <a:p>
            <a:endParaRPr lang="nb-NO"/>
          </a:p>
        </p:txBody>
      </p:sp>
      <p:sp>
        <p:nvSpPr>
          <p:cNvPr id="6" name="Plassholder for lysbildenummer 5">
            <a:extLst>
              <a:ext uri="{FF2B5EF4-FFF2-40B4-BE49-F238E27FC236}">
                <a16:creationId xmlns:a16="http://schemas.microsoft.com/office/drawing/2014/main" id="{9C99E6A3-E457-3914-8A68-B3C5CA1C9081}"/>
              </a:ext>
            </a:extLst>
          </p:cNvPr>
          <p:cNvSpPr>
            <a:spLocks noGrp="1"/>
          </p:cNvSpPr>
          <p:nvPr>
            <p:ph type="sldNum" sz="quarter" idx="12"/>
          </p:nvPr>
        </p:nvSpPr>
        <p:spPr/>
        <p:txBody>
          <a:bodyPr/>
          <a:lstStyle/>
          <a:p>
            <a:fld id="{CD730044-A781-48C8-8729-08123E21430E}" type="slidenum">
              <a:rPr lang="nb-NO" smtClean="0"/>
              <a:t>‹#›</a:t>
            </a:fld>
            <a:endParaRPr lang="nb-NO"/>
          </a:p>
        </p:txBody>
      </p:sp>
    </p:spTree>
    <p:extLst>
      <p:ext uri="{BB962C8B-B14F-4D97-AF65-F5344CB8AC3E}">
        <p14:creationId xmlns:p14="http://schemas.microsoft.com/office/powerpoint/2010/main" val="376080672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5933984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accent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accent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3899705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accent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accent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6808168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accent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accent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accent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21457317"/>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accent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accent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accent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accent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95182033"/>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accent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accent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accent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accent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accent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14938793"/>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8731591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285869149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23557454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0821870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o innholdsdeler">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69DEADE9-3419-AA4A-3078-286C5FABC9F4}"/>
              </a:ext>
            </a:extLst>
          </p:cNvPr>
          <p:cNvSpPr>
            <a:spLocks noGrp="1"/>
          </p:cNvSpPr>
          <p:nvPr>
            <p:ph type="title"/>
          </p:nvPr>
        </p:nvSpPr>
        <p:spPr/>
        <p:txBody>
          <a:bodyPr/>
          <a:lstStyle/>
          <a:p>
            <a:r>
              <a:rPr lang="nb-NO"/>
              <a:t>Klikk for å redigere tittelstil</a:t>
            </a:r>
          </a:p>
        </p:txBody>
      </p:sp>
      <p:sp>
        <p:nvSpPr>
          <p:cNvPr id="3" name="Plassholder for innhold 2">
            <a:extLst>
              <a:ext uri="{FF2B5EF4-FFF2-40B4-BE49-F238E27FC236}">
                <a16:creationId xmlns:a16="http://schemas.microsoft.com/office/drawing/2014/main" id="{A918F1AF-1F16-DE12-14D6-E21745B43A64}"/>
              </a:ext>
            </a:extLst>
          </p:cNvPr>
          <p:cNvSpPr>
            <a:spLocks noGrp="1"/>
          </p:cNvSpPr>
          <p:nvPr>
            <p:ph sz="half" idx="1"/>
          </p:nvPr>
        </p:nvSpPr>
        <p:spPr>
          <a:xfrm>
            <a:off x="838200" y="1825625"/>
            <a:ext cx="5181600" cy="4351338"/>
          </a:xfrm>
        </p:spPr>
        <p:txBody>
          <a:bodyPr/>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p>
        </p:txBody>
      </p:sp>
      <p:sp>
        <p:nvSpPr>
          <p:cNvPr id="4" name="Plassholder for innhold 3">
            <a:extLst>
              <a:ext uri="{FF2B5EF4-FFF2-40B4-BE49-F238E27FC236}">
                <a16:creationId xmlns:a16="http://schemas.microsoft.com/office/drawing/2014/main" id="{55BA96EE-E332-55A6-AAE9-31CFC46FFD16}"/>
              </a:ext>
            </a:extLst>
          </p:cNvPr>
          <p:cNvSpPr>
            <a:spLocks noGrp="1"/>
          </p:cNvSpPr>
          <p:nvPr>
            <p:ph sz="half" idx="2"/>
          </p:nvPr>
        </p:nvSpPr>
        <p:spPr>
          <a:xfrm>
            <a:off x="6172200" y="1825625"/>
            <a:ext cx="5181600" cy="4351338"/>
          </a:xfrm>
        </p:spPr>
        <p:txBody>
          <a:bodyPr/>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p>
        </p:txBody>
      </p:sp>
      <p:sp>
        <p:nvSpPr>
          <p:cNvPr id="5" name="Plassholder for dato 4">
            <a:extLst>
              <a:ext uri="{FF2B5EF4-FFF2-40B4-BE49-F238E27FC236}">
                <a16:creationId xmlns:a16="http://schemas.microsoft.com/office/drawing/2014/main" id="{65728C62-9983-6B5B-14A0-BA61875AAFBC}"/>
              </a:ext>
            </a:extLst>
          </p:cNvPr>
          <p:cNvSpPr>
            <a:spLocks noGrp="1"/>
          </p:cNvSpPr>
          <p:nvPr>
            <p:ph type="dt" sz="half" idx="10"/>
          </p:nvPr>
        </p:nvSpPr>
        <p:spPr/>
        <p:txBody>
          <a:bodyPr/>
          <a:lstStyle/>
          <a:p>
            <a:fld id="{499EFAE7-C452-41EF-A881-8AA88A217BBD}" type="datetimeFigureOut">
              <a:rPr lang="nb-NO" smtClean="0"/>
              <a:t>16.04.2024</a:t>
            </a:fld>
            <a:endParaRPr lang="nb-NO"/>
          </a:p>
        </p:txBody>
      </p:sp>
      <p:sp>
        <p:nvSpPr>
          <p:cNvPr id="6" name="Plassholder for bunntekst 5">
            <a:extLst>
              <a:ext uri="{FF2B5EF4-FFF2-40B4-BE49-F238E27FC236}">
                <a16:creationId xmlns:a16="http://schemas.microsoft.com/office/drawing/2014/main" id="{AB12B9C3-02DF-F5C2-508A-C3127EADC852}"/>
              </a:ext>
            </a:extLst>
          </p:cNvPr>
          <p:cNvSpPr>
            <a:spLocks noGrp="1"/>
          </p:cNvSpPr>
          <p:nvPr>
            <p:ph type="ftr" sz="quarter" idx="11"/>
          </p:nvPr>
        </p:nvSpPr>
        <p:spPr/>
        <p:txBody>
          <a:bodyPr/>
          <a:lstStyle/>
          <a:p>
            <a:endParaRPr lang="nb-NO"/>
          </a:p>
        </p:txBody>
      </p:sp>
      <p:sp>
        <p:nvSpPr>
          <p:cNvPr id="7" name="Plassholder for lysbildenummer 6">
            <a:extLst>
              <a:ext uri="{FF2B5EF4-FFF2-40B4-BE49-F238E27FC236}">
                <a16:creationId xmlns:a16="http://schemas.microsoft.com/office/drawing/2014/main" id="{537E5C9D-ED54-9075-1EFA-F9C99DECC384}"/>
              </a:ext>
            </a:extLst>
          </p:cNvPr>
          <p:cNvSpPr>
            <a:spLocks noGrp="1"/>
          </p:cNvSpPr>
          <p:nvPr>
            <p:ph type="sldNum" sz="quarter" idx="12"/>
          </p:nvPr>
        </p:nvSpPr>
        <p:spPr/>
        <p:txBody>
          <a:bodyPr/>
          <a:lstStyle/>
          <a:p>
            <a:fld id="{CD730044-A781-48C8-8729-08123E21430E}" type="slidenum">
              <a:rPr lang="nb-NO" smtClean="0"/>
              <a:t>‹#›</a:t>
            </a:fld>
            <a:endParaRPr lang="nb-NO"/>
          </a:p>
        </p:txBody>
      </p:sp>
    </p:spTree>
    <p:extLst>
      <p:ext uri="{BB962C8B-B14F-4D97-AF65-F5344CB8AC3E}">
        <p14:creationId xmlns:p14="http://schemas.microsoft.com/office/powerpoint/2010/main" val="362879209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3720855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8214503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90856314"/>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34954801"/>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44639838"/>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5563964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3407700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9742736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6045091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79275805"/>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Sammenligning">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BFD19E97-5AC5-DE5B-6FC1-8137F6607EA2}"/>
              </a:ext>
            </a:extLst>
          </p:cNvPr>
          <p:cNvSpPr>
            <a:spLocks noGrp="1"/>
          </p:cNvSpPr>
          <p:nvPr>
            <p:ph type="title"/>
          </p:nvPr>
        </p:nvSpPr>
        <p:spPr>
          <a:xfrm>
            <a:off x="839788" y="365125"/>
            <a:ext cx="10515600" cy="1325563"/>
          </a:xfrm>
        </p:spPr>
        <p:txBody>
          <a:bodyPr/>
          <a:lstStyle/>
          <a:p>
            <a:r>
              <a:rPr lang="nb-NO"/>
              <a:t>Klikk for å redigere tittelstil</a:t>
            </a:r>
          </a:p>
        </p:txBody>
      </p:sp>
      <p:sp>
        <p:nvSpPr>
          <p:cNvPr id="3" name="Plassholder for tekst 2">
            <a:extLst>
              <a:ext uri="{FF2B5EF4-FFF2-40B4-BE49-F238E27FC236}">
                <a16:creationId xmlns:a16="http://schemas.microsoft.com/office/drawing/2014/main" id="{C847A179-7209-79BC-A69A-B507DD123F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b-NO"/>
              <a:t>Klikk for å redigere tekststiler i malen</a:t>
            </a:r>
          </a:p>
        </p:txBody>
      </p:sp>
      <p:sp>
        <p:nvSpPr>
          <p:cNvPr id="4" name="Plassholder for innhold 3">
            <a:extLst>
              <a:ext uri="{FF2B5EF4-FFF2-40B4-BE49-F238E27FC236}">
                <a16:creationId xmlns:a16="http://schemas.microsoft.com/office/drawing/2014/main" id="{276249D0-BE3A-0468-F1D7-ABB96B90375A}"/>
              </a:ext>
            </a:extLst>
          </p:cNvPr>
          <p:cNvSpPr>
            <a:spLocks noGrp="1"/>
          </p:cNvSpPr>
          <p:nvPr>
            <p:ph sz="half" idx="2"/>
          </p:nvPr>
        </p:nvSpPr>
        <p:spPr>
          <a:xfrm>
            <a:off x="839788" y="2505075"/>
            <a:ext cx="5157787" cy="3684588"/>
          </a:xfrm>
        </p:spPr>
        <p:txBody>
          <a:bodyPr/>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p>
        </p:txBody>
      </p:sp>
      <p:sp>
        <p:nvSpPr>
          <p:cNvPr id="5" name="Plassholder for tekst 4">
            <a:extLst>
              <a:ext uri="{FF2B5EF4-FFF2-40B4-BE49-F238E27FC236}">
                <a16:creationId xmlns:a16="http://schemas.microsoft.com/office/drawing/2014/main" id="{27890020-793C-B3A2-B765-62A063EBA88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b-NO"/>
              <a:t>Klikk for å redigere tekststiler i malen</a:t>
            </a:r>
          </a:p>
        </p:txBody>
      </p:sp>
      <p:sp>
        <p:nvSpPr>
          <p:cNvPr id="6" name="Plassholder for innhold 5">
            <a:extLst>
              <a:ext uri="{FF2B5EF4-FFF2-40B4-BE49-F238E27FC236}">
                <a16:creationId xmlns:a16="http://schemas.microsoft.com/office/drawing/2014/main" id="{1836581B-03FC-0C9C-9743-AF9F3D80D410}"/>
              </a:ext>
            </a:extLst>
          </p:cNvPr>
          <p:cNvSpPr>
            <a:spLocks noGrp="1"/>
          </p:cNvSpPr>
          <p:nvPr>
            <p:ph sz="quarter" idx="4"/>
          </p:nvPr>
        </p:nvSpPr>
        <p:spPr>
          <a:xfrm>
            <a:off x="6172200" y="2505075"/>
            <a:ext cx="5183188" cy="3684588"/>
          </a:xfrm>
        </p:spPr>
        <p:txBody>
          <a:bodyPr/>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p>
        </p:txBody>
      </p:sp>
      <p:sp>
        <p:nvSpPr>
          <p:cNvPr id="7" name="Plassholder for dato 6">
            <a:extLst>
              <a:ext uri="{FF2B5EF4-FFF2-40B4-BE49-F238E27FC236}">
                <a16:creationId xmlns:a16="http://schemas.microsoft.com/office/drawing/2014/main" id="{FA2DDD5F-1354-4AC7-1C86-87D33F4FA45F}"/>
              </a:ext>
            </a:extLst>
          </p:cNvPr>
          <p:cNvSpPr>
            <a:spLocks noGrp="1"/>
          </p:cNvSpPr>
          <p:nvPr>
            <p:ph type="dt" sz="half" idx="10"/>
          </p:nvPr>
        </p:nvSpPr>
        <p:spPr/>
        <p:txBody>
          <a:bodyPr/>
          <a:lstStyle/>
          <a:p>
            <a:fld id="{499EFAE7-C452-41EF-A881-8AA88A217BBD}" type="datetimeFigureOut">
              <a:rPr lang="nb-NO" smtClean="0"/>
              <a:t>16.04.2024</a:t>
            </a:fld>
            <a:endParaRPr lang="nb-NO"/>
          </a:p>
        </p:txBody>
      </p:sp>
      <p:sp>
        <p:nvSpPr>
          <p:cNvPr id="8" name="Plassholder for bunntekst 7">
            <a:extLst>
              <a:ext uri="{FF2B5EF4-FFF2-40B4-BE49-F238E27FC236}">
                <a16:creationId xmlns:a16="http://schemas.microsoft.com/office/drawing/2014/main" id="{4D74395A-0558-8E2D-980A-F5F1914B171C}"/>
              </a:ext>
            </a:extLst>
          </p:cNvPr>
          <p:cNvSpPr>
            <a:spLocks noGrp="1"/>
          </p:cNvSpPr>
          <p:nvPr>
            <p:ph type="ftr" sz="quarter" idx="11"/>
          </p:nvPr>
        </p:nvSpPr>
        <p:spPr/>
        <p:txBody>
          <a:bodyPr/>
          <a:lstStyle/>
          <a:p>
            <a:endParaRPr lang="nb-NO"/>
          </a:p>
        </p:txBody>
      </p:sp>
      <p:sp>
        <p:nvSpPr>
          <p:cNvPr id="9" name="Plassholder for lysbildenummer 8">
            <a:extLst>
              <a:ext uri="{FF2B5EF4-FFF2-40B4-BE49-F238E27FC236}">
                <a16:creationId xmlns:a16="http://schemas.microsoft.com/office/drawing/2014/main" id="{CEE567D4-FBCA-97D0-7ED4-46C39B91A10F}"/>
              </a:ext>
            </a:extLst>
          </p:cNvPr>
          <p:cNvSpPr>
            <a:spLocks noGrp="1"/>
          </p:cNvSpPr>
          <p:nvPr>
            <p:ph type="sldNum" sz="quarter" idx="12"/>
          </p:nvPr>
        </p:nvSpPr>
        <p:spPr/>
        <p:txBody>
          <a:bodyPr/>
          <a:lstStyle/>
          <a:p>
            <a:fld id="{CD730044-A781-48C8-8729-08123E21430E}" type="slidenum">
              <a:rPr lang="nb-NO" smtClean="0"/>
              <a:t>‹#›</a:t>
            </a:fld>
            <a:endParaRPr lang="nb-NO"/>
          </a:p>
        </p:txBody>
      </p:sp>
    </p:spTree>
    <p:extLst>
      <p:ext uri="{BB962C8B-B14F-4D97-AF65-F5344CB8AC3E}">
        <p14:creationId xmlns:p14="http://schemas.microsoft.com/office/powerpoint/2010/main" val="287698670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6764573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1111292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6129801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3850636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840828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881949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0198724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4170593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24663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_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4376186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Bare tittel">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6D892D8D-87DA-A207-5966-03D4B9EDDD12}"/>
              </a:ext>
            </a:extLst>
          </p:cNvPr>
          <p:cNvSpPr>
            <a:spLocks noGrp="1"/>
          </p:cNvSpPr>
          <p:nvPr>
            <p:ph type="title"/>
          </p:nvPr>
        </p:nvSpPr>
        <p:spPr/>
        <p:txBody>
          <a:bodyPr/>
          <a:lstStyle/>
          <a:p>
            <a:r>
              <a:rPr lang="nb-NO"/>
              <a:t>Klikk for å redigere tittelstil</a:t>
            </a:r>
          </a:p>
        </p:txBody>
      </p:sp>
      <p:sp>
        <p:nvSpPr>
          <p:cNvPr id="3" name="Plassholder for dato 2">
            <a:extLst>
              <a:ext uri="{FF2B5EF4-FFF2-40B4-BE49-F238E27FC236}">
                <a16:creationId xmlns:a16="http://schemas.microsoft.com/office/drawing/2014/main" id="{115C47F7-D987-DD43-8B2E-9F31AA58E4F6}"/>
              </a:ext>
            </a:extLst>
          </p:cNvPr>
          <p:cNvSpPr>
            <a:spLocks noGrp="1"/>
          </p:cNvSpPr>
          <p:nvPr>
            <p:ph type="dt" sz="half" idx="10"/>
          </p:nvPr>
        </p:nvSpPr>
        <p:spPr/>
        <p:txBody>
          <a:bodyPr/>
          <a:lstStyle/>
          <a:p>
            <a:fld id="{499EFAE7-C452-41EF-A881-8AA88A217BBD}" type="datetimeFigureOut">
              <a:rPr lang="nb-NO" smtClean="0"/>
              <a:t>16.04.2024</a:t>
            </a:fld>
            <a:endParaRPr lang="nb-NO"/>
          </a:p>
        </p:txBody>
      </p:sp>
      <p:sp>
        <p:nvSpPr>
          <p:cNvPr id="4" name="Plassholder for bunntekst 3">
            <a:extLst>
              <a:ext uri="{FF2B5EF4-FFF2-40B4-BE49-F238E27FC236}">
                <a16:creationId xmlns:a16="http://schemas.microsoft.com/office/drawing/2014/main" id="{65710DD2-E45A-63E1-33F6-616264C81306}"/>
              </a:ext>
            </a:extLst>
          </p:cNvPr>
          <p:cNvSpPr>
            <a:spLocks noGrp="1"/>
          </p:cNvSpPr>
          <p:nvPr>
            <p:ph type="ftr" sz="quarter" idx="11"/>
          </p:nvPr>
        </p:nvSpPr>
        <p:spPr/>
        <p:txBody>
          <a:bodyPr/>
          <a:lstStyle/>
          <a:p>
            <a:endParaRPr lang="nb-NO"/>
          </a:p>
        </p:txBody>
      </p:sp>
      <p:sp>
        <p:nvSpPr>
          <p:cNvPr id="5" name="Plassholder for lysbildenummer 4">
            <a:extLst>
              <a:ext uri="{FF2B5EF4-FFF2-40B4-BE49-F238E27FC236}">
                <a16:creationId xmlns:a16="http://schemas.microsoft.com/office/drawing/2014/main" id="{212F7197-AB2B-CDA8-6C64-33A3A632FD2A}"/>
              </a:ext>
            </a:extLst>
          </p:cNvPr>
          <p:cNvSpPr>
            <a:spLocks noGrp="1"/>
          </p:cNvSpPr>
          <p:nvPr>
            <p:ph type="sldNum" sz="quarter" idx="12"/>
          </p:nvPr>
        </p:nvSpPr>
        <p:spPr/>
        <p:txBody>
          <a:bodyPr/>
          <a:lstStyle/>
          <a:p>
            <a:fld id="{CD730044-A781-48C8-8729-08123E21430E}" type="slidenum">
              <a:rPr lang="nb-NO" smtClean="0"/>
              <a:t>‹#›</a:t>
            </a:fld>
            <a:endParaRPr lang="nb-NO"/>
          </a:p>
        </p:txBody>
      </p:sp>
    </p:spTree>
    <p:extLst>
      <p:ext uri="{BB962C8B-B14F-4D97-AF65-F5344CB8AC3E}">
        <p14:creationId xmlns:p14="http://schemas.microsoft.com/office/powerpoint/2010/main" val="2266271722"/>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Quot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6972"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7" name="Picture 6">
            <a:extLst>
              <a:ext uri="{FF2B5EF4-FFF2-40B4-BE49-F238E27FC236}">
                <a16:creationId xmlns:a16="http://schemas.microsoft.com/office/drawing/2014/main" id="{8EF7F8A9-CB63-4BA7-8A0E-637BFA251A89}"/>
              </a:ext>
            </a:extLst>
          </p:cNvPr>
          <p:cNvPicPr>
            <a:picLocks noChangeAspect="1"/>
          </p:cNvPicPr>
          <p:nvPr userDrawn="1"/>
        </p:nvPicPr>
        <p:blipFill>
          <a:blip r:embed="rId2"/>
          <a:stretch>
            <a:fillRect/>
          </a:stretch>
        </p:blipFill>
        <p:spPr bwMode="black">
          <a:xfrm>
            <a:off x="549201" y="1177602"/>
            <a:ext cx="2514666" cy="2251398"/>
          </a:xfrm>
          <a:prstGeom prst="rect">
            <a:avLst/>
          </a:prstGeom>
        </p:spPr>
      </p:pic>
      <p:sp>
        <p:nvSpPr>
          <p:cNvPr id="3" name="TextBox 2">
            <a:extLst>
              <a:ext uri="{FF2B5EF4-FFF2-40B4-BE49-F238E27FC236}">
                <a16:creationId xmlns:a16="http://schemas.microsoft.com/office/drawing/2014/main" id="{B1738B48-1D9A-9EE1-F162-E028C9C4D89A}"/>
              </a:ext>
            </a:extLst>
          </p:cNvPr>
          <p:cNvSpPr txBox="1"/>
          <p:nvPr userDrawn="1">
            <p:extLst>
              <p:ext uri="{1162E1C5-73C7-4A58-AE30-91384D911F3F}">
                <p184:classification xmlns:p184="http://schemas.microsoft.com/office/powerpoint/2018/4/main" val="ftr"/>
              </p:ext>
            </p:extLst>
          </p:nvPr>
        </p:nvSpPr>
        <p:spPr>
          <a:xfrm>
            <a:off x="439420" y="6499860"/>
            <a:ext cx="1828800" cy="123111"/>
          </a:xfrm>
          <a:prstGeom prst="rect">
            <a:avLst/>
          </a:prstGeom>
        </p:spPr>
        <p:txBody>
          <a:bodyPr horzOverflow="overflow" lIns="0" tIns="0" rIns="0" bIns="0">
            <a:spAutoFit/>
          </a:bodyPr>
          <a:lstStyle/>
          <a:p>
            <a:pPr algn="l"/>
            <a:r>
              <a:rPr lang="en-US" sz="800">
                <a:solidFill>
                  <a:schemeClr val="accent6"/>
                </a:solidFill>
                <a:latin typeface="+mn-lt"/>
                <a:cs typeface="Calibri" panose="020F0502020204030204" pitchFamily="34" charset="0"/>
              </a:rPr>
              <a:t>Classified as Microsoft Confidential</a:t>
            </a:r>
          </a:p>
        </p:txBody>
      </p:sp>
    </p:spTree>
    <p:extLst>
      <p:ext uri="{BB962C8B-B14F-4D97-AF65-F5344CB8AC3E}">
        <p14:creationId xmlns:p14="http://schemas.microsoft.com/office/powerpoint/2010/main" val="27980950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userDrawn="1">
  <p:cSld name="1_Quote blue">
    <p:bg>
      <p:bgPr>
        <a:gradFill>
          <a:gsLst>
            <a:gs pos="0">
              <a:schemeClr val="bg1"/>
            </a:gs>
            <a:gs pos="100000">
              <a:srgbClr val="243A5E"/>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6972"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7" name="Picture 6">
            <a:extLst>
              <a:ext uri="{FF2B5EF4-FFF2-40B4-BE49-F238E27FC236}">
                <a16:creationId xmlns:a16="http://schemas.microsoft.com/office/drawing/2014/main" id="{8EF7F8A9-CB63-4BA7-8A0E-637BFA251A89}"/>
              </a:ext>
            </a:extLst>
          </p:cNvPr>
          <p:cNvPicPr>
            <a:picLocks noChangeAspect="1"/>
          </p:cNvPicPr>
          <p:nvPr userDrawn="1"/>
        </p:nvPicPr>
        <p:blipFill>
          <a:blip r:embed="rId2"/>
          <a:stretch>
            <a:fillRect/>
          </a:stretch>
        </p:blipFill>
        <p:spPr bwMode="black">
          <a:xfrm>
            <a:off x="549201" y="1177602"/>
            <a:ext cx="2514666" cy="2251398"/>
          </a:xfrm>
          <a:prstGeom prst="rect">
            <a:avLst/>
          </a:prstGeom>
        </p:spPr>
      </p:pic>
      <p:sp>
        <p:nvSpPr>
          <p:cNvPr id="3" name="TextBox 2">
            <a:extLst>
              <a:ext uri="{FF2B5EF4-FFF2-40B4-BE49-F238E27FC236}">
                <a16:creationId xmlns:a16="http://schemas.microsoft.com/office/drawing/2014/main" id="{B1738B48-1D9A-9EE1-F162-E028C9C4D89A}"/>
              </a:ext>
            </a:extLst>
          </p:cNvPr>
          <p:cNvSpPr txBox="1"/>
          <p:nvPr userDrawn="1">
            <p:extLst>
              <p:ext uri="{1162E1C5-73C7-4A58-AE30-91384D911F3F}">
                <p184:classification xmlns:p184="http://schemas.microsoft.com/office/powerpoint/2018/4/main" val="ftr"/>
              </p:ext>
            </p:extLst>
          </p:nvPr>
        </p:nvSpPr>
        <p:spPr>
          <a:xfrm>
            <a:off x="439420" y="6499860"/>
            <a:ext cx="1828800" cy="123111"/>
          </a:xfrm>
          <a:prstGeom prst="rect">
            <a:avLst/>
          </a:prstGeom>
        </p:spPr>
        <p:txBody>
          <a:bodyPr horzOverflow="overflow" lIns="0" tIns="0" rIns="0" bIns="0">
            <a:spAutoFit/>
          </a:bodyPr>
          <a:lstStyle/>
          <a:p>
            <a:pPr algn="l"/>
            <a:r>
              <a:rPr lang="en-US" sz="800">
                <a:solidFill>
                  <a:schemeClr val="accent1"/>
                </a:solidFill>
                <a:latin typeface="+mn-lt"/>
                <a:cs typeface="Calibri" panose="020F0502020204030204" pitchFamily="34" charset="0"/>
              </a:rPr>
              <a:t>Classified as Microsoft Confidential</a:t>
            </a:r>
          </a:p>
        </p:txBody>
      </p:sp>
    </p:spTree>
    <p:extLst>
      <p:ext uri="{BB962C8B-B14F-4D97-AF65-F5344CB8AC3E}">
        <p14:creationId xmlns:p14="http://schemas.microsoft.com/office/powerpoint/2010/main" val="9271734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userDrawn="1">
  <p:cSld name="Quote yellow">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5384"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5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5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6" name="Picture 5">
            <a:extLst>
              <a:ext uri="{FF2B5EF4-FFF2-40B4-BE49-F238E27FC236}">
                <a16:creationId xmlns:a16="http://schemas.microsoft.com/office/drawing/2014/main" id="{DD6A131B-0EEE-4C13-90D1-99AA5B3DC4ED}"/>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584200" y="1201415"/>
            <a:ext cx="2062492" cy="1842493"/>
          </a:xfrm>
          <a:prstGeom prst="rect">
            <a:avLst/>
          </a:prstGeom>
        </p:spPr>
      </p:pic>
      <p:sp>
        <p:nvSpPr>
          <p:cNvPr id="3" name="TextBox 2">
            <a:extLst>
              <a:ext uri="{FF2B5EF4-FFF2-40B4-BE49-F238E27FC236}">
                <a16:creationId xmlns:a16="http://schemas.microsoft.com/office/drawing/2014/main" id="{5C92F2E6-50A5-5AF7-7336-84471AB2E492}"/>
              </a:ext>
            </a:extLst>
          </p:cNvPr>
          <p:cNvSpPr txBox="1"/>
          <p:nvPr userDrawn="1">
            <p:extLst>
              <p:ext uri="{1162E1C5-73C7-4A58-AE30-91384D911F3F}">
                <p184:classification xmlns:p184="http://schemas.microsoft.com/office/powerpoint/2018/4/main" val="ftr"/>
              </p:ext>
            </p:extLst>
          </p:nvPr>
        </p:nvSpPr>
        <p:spPr>
          <a:xfrm>
            <a:off x="439420" y="6499860"/>
            <a:ext cx="1828800" cy="123111"/>
          </a:xfrm>
          <a:prstGeom prst="rect">
            <a:avLst/>
          </a:prstGeom>
        </p:spPr>
        <p:txBody>
          <a:bodyPr horzOverflow="overflow" lIns="0" tIns="0" rIns="0" bIns="0">
            <a:spAutoFit/>
          </a:bodyPr>
          <a:lstStyle/>
          <a:p>
            <a:pPr algn="l"/>
            <a:r>
              <a:rPr lang="en-US" sz="800">
                <a:solidFill>
                  <a:schemeClr val="tx1">
                    <a:lumMod val="65000"/>
                    <a:lumOff val="35000"/>
                  </a:schemeClr>
                </a:solidFill>
                <a:latin typeface="+mn-lt"/>
                <a:cs typeface="Calibri" panose="020F0502020204030204" pitchFamily="34" charset="0"/>
              </a:rPr>
              <a:t>Classified as Microsoft Confidential</a:t>
            </a:r>
          </a:p>
        </p:txBody>
      </p:sp>
    </p:spTree>
    <p:extLst>
      <p:ext uri="{BB962C8B-B14F-4D97-AF65-F5344CB8AC3E}">
        <p14:creationId xmlns:p14="http://schemas.microsoft.com/office/powerpoint/2010/main" val="6075075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userDrawn="1">
  <p:cSld name="Quote gree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6972"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7" name="Picture 6">
            <a:extLst>
              <a:ext uri="{FF2B5EF4-FFF2-40B4-BE49-F238E27FC236}">
                <a16:creationId xmlns:a16="http://schemas.microsoft.com/office/drawing/2014/main" id="{8EF7F8A9-CB63-4BA7-8A0E-637BFA251A89}"/>
              </a:ext>
            </a:extLst>
          </p:cNvPr>
          <p:cNvPicPr>
            <a:picLocks noChangeAspect="1"/>
          </p:cNvPicPr>
          <p:nvPr userDrawn="1"/>
        </p:nvPicPr>
        <p:blipFill>
          <a:blip r:embed="rId2"/>
          <a:stretch>
            <a:fillRect/>
          </a:stretch>
        </p:blipFill>
        <p:spPr bwMode="black">
          <a:xfrm>
            <a:off x="549201" y="1177602"/>
            <a:ext cx="2514666" cy="2251398"/>
          </a:xfrm>
          <a:prstGeom prst="rect">
            <a:avLst/>
          </a:prstGeom>
        </p:spPr>
      </p:pic>
      <p:sp>
        <p:nvSpPr>
          <p:cNvPr id="3" name="TextBox 2">
            <a:extLst>
              <a:ext uri="{FF2B5EF4-FFF2-40B4-BE49-F238E27FC236}">
                <a16:creationId xmlns:a16="http://schemas.microsoft.com/office/drawing/2014/main" id="{4CF268D7-7C05-57A1-B028-1F6A8296501F}"/>
              </a:ext>
            </a:extLst>
          </p:cNvPr>
          <p:cNvSpPr txBox="1"/>
          <p:nvPr userDrawn="1">
            <p:extLst>
              <p:ext uri="{1162E1C5-73C7-4A58-AE30-91384D911F3F}">
                <p184:classification xmlns:p184="http://schemas.microsoft.com/office/powerpoint/2018/4/main" val="ftr"/>
              </p:ext>
            </p:extLst>
          </p:nvPr>
        </p:nvSpPr>
        <p:spPr>
          <a:xfrm>
            <a:off x="439420" y="6499860"/>
            <a:ext cx="1828800" cy="123111"/>
          </a:xfrm>
          <a:prstGeom prst="rect">
            <a:avLst/>
          </a:prstGeom>
        </p:spPr>
        <p:txBody>
          <a:bodyPr horzOverflow="overflow" lIns="0" tIns="0" rIns="0" bIns="0">
            <a:spAutoFit/>
          </a:bodyPr>
          <a:lstStyle/>
          <a:p>
            <a:pPr algn="l"/>
            <a:r>
              <a:rPr lang="en-US" sz="800">
                <a:solidFill>
                  <a:schemeClr val="accent5"/>
                </a:solidFill>
                <a:latin typeface="+mn-lt"/>
                <a:cs typeface="Calibri" panose="020F0502020204030204" pitchFamily="34" charset="0"/>
              </a:rPr>
              <a:t>Classified as Microsoft Confidential</a:t>
            </a:r>
          </a:p>
        </p:txBody>
      </p:sp>
    </p:spTree>
    <p:extLst>
      <p:ext uri="{BB962C8B-B14F-4D97-AF65-F5344CB8AC3E}">
        <p14:creationId xmlns:p14="http://schemas.microsoft.com/office/powerpoint/2010/main" val="19036587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2_Section Title blue">
    <p:bg>
      <p:bgPr>
        <a:solidFill>
          <a:srgbClr val="054B1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616745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3_Section Titl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4419927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Section Title yellow">
    <p:bg>
      <p:bgPr>
        <a:solidFill>
          <a:srgbClr val="FFB9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2097826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Section Title green">
    <p:bg>
      <p:bgPr>
        <a:solidFill>
          <a:srgbClr val="107C1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4863134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1_Section Title DkBlue">
    <p:bg>
      <p:bgPr>
        <a:solidFill>
          <a:srgbClr val="243A5E"/>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1523406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6209522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Tomt">
    <p:spTree>
      <p:nvGrpSpPr>
        <p:cNvPr id="1" name=""/>
        <p:cNvGrpSpPr/>
        <p:nvPr/>
      </p:nvGrpSpPr>
      <p:grpSpPr>
        <a:xfrm>
          <a:off x="0" y="0"/>
          <a:ext cx="0" cy="0"/>
          <a:chOff x="0" y="0"/>
          <a:chExt cx="0" cy="0"/>
        </a:xfrm>
      </p:grpSpPr>
      <p:sp>
        <p:nvSpPr>
          <p:cNvPr id="2" name="Plassholder for dato 1">
            <a:extLst>
              <a:ext uri="{FF2B5EF4-FFF2-40B4-BE49-F238E27FC236}">
                <a16:creationId xmlns:a16="http://schemas.microsoft.com/office/drawing/2014/main" id="{4B062011-20EA-51A0-A629-15E77D599260}"/>
              </a:ext>
            </a:extLst>
          </p:cNvPr>
          <p:cNvSpPr>
            <a:spLocks noGrp="1"/>
          </p:cNvSpPr>
          <p:nvPr>
            <p:ph type="dt" sz="half" idx="10"/>
          </p:nvPr>
        </p:nvSpPr>
        <p:spPr/>
        <p:txBody>
          <a:bodyPr/>
          <a:lstStyle/>
          <a:p>
            <a:fld id="{499EFAE7-C452-41EF-A881-8AA88A217BBD}" type="datetimeFigureOut">
              <a:rPr lang="nb-NO" smtClean="0"/>
              <a:t>16.04.2024</a:t>
            </a:fld>
            <a:endParaRPr lang="nb-NO"/>
          </a:p>
        </p:txBody>
      </p:sp>
      <p:sp>
        <p:nvSpPr>
          <p:cNvPr id="3" name="Plassholder for bunntekst 2">
            <a:extLst>
              <a:ext uri="{FF2B5EF4-FFF2-40B4-BE49-F238E27FC236}">
                <a16:creationId xmlns:a16="http://schemas.microsoft.com/office/drawing/2014/main" id="{3143A023-A09E-8603-7785-B294412D90C3}"/>
              </a:ext>
            </a:extLst>
          </p:cNvPr>
          <p:cNvSpPr>
            <a:spLocks noGrp="1"/>
          </p:cNvSpPr>
          <p:nvPr>
            <p:ph type="ftr" sz="quarter" idx="11"/>
          </p:nvPr>
        </p:nvSpPr>
        <p:spPr/>
        <p:txBody>
          <a:bodyPr/>
          <a:lstStyle/>
          <a:p>
            <a:endParaRPr lang="nb-NO"/>
          </a:p>
        </p:txBody>
      </p:sp>
      <p:sp>
        <p:nvSpPr>
          <p:cNvPr id="4" name="Plassholder for lysbildenummer 3">
            <a:extLst>
              <a:ext uri="{FF2B5EF4-FFF2-40B4-BE49-F238E27FC236}">
                <a16:creationId xmlns:a16="http://schemas.microsoft.com/office/drawing/2014/main" id="{9C8B2EB5-438A-CFFD-D933-FB3F1DE2FF7D}"/>
              </a:ext>
            </a:extLst>
          </p:cNvPr>
          <p:cNvSpPr>
            <a:spLocks noGrp="1"/>
          </p:cNvSpPr>
          <p:nvPr>
            <p:ph type="sldNum" sz="quarter" idx="12"/>
          </p:nvPr>
        </p:nvSpPr>
        <p:spPr/>
        <p:txBody>
          <a:bodyPr/>
          <a:lstStyle/>
          <a:p>
            <a:fld id="{CD730044-A781-48C8-8729-08123E21430E}" type="slidenum">
              <a:rPr lang="nb-NO" smtClean="0"/>
              <a:t>‹#›</a:t>
            </a:fld>
            <a:endParaRPr lang="nb-NO"/>
          </a:p>
        </p:txBody>
      </p:sp>
    </p:spTree>
    <p:extLst>
      <p:ext uri="{BB962C8B-B14F-4D97-AF65-F5344CB8AC3E}">
        <p14:creationId xmlns:p14="http://schemas.microsoft.com/office/powerpoint/2010/main" val="3861357751"/>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1_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2769991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2_Blank">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563199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hank you photo">
    <p:bg>
      <p:bgPr>
        <a:gradFill>
          <a:gsLst>
            <a:gs pos="0">
              <a:schemeClr val="tx1"/>
            </a:gs>
            <a:gs pos="100000">
              <a:srgbClr val="243A5E"/>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5808"/>
            <a:ext cx="3948683"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Thank you</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DC1D8EF4-A5A1-4D2B-9918-9B027853453F}"/>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9086856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Closing logo slide">
    <p:bg>
      <p:bgPr>
        <a:gradFill>
          <a:gsLst>
            <a:gs pos="0">
              <a:schemeClr val="tx1"/>
            </a:gs>
            <a:gs pos="100000">
              <a:srgbClr val="243A5E"/>
            </a:gs>
          </a:gsLst>
          <a:lin ang="5400000" scaled="1"/>
        </a:gra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DB3C5CC-AE72-496D-8E0F-9DEC4A52D5F7}"/>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82043" y="585788"/>
            <a:ext cx="2308795" cy="294139"/>
          </a:xfrm>
          <a:prstGeom prst="rect">
            <a:avLst/>
          </a:prstGeom>
        </p:spPr>
      </p:pic>
      <p:sp>
        <p:nvSpPr>
          <p:cNvPr id="4" name="Title 3">
            <a:extLst>
              <a:ext uri="{FF2B5EF4-FFF2-40B4-BE49-F238E27FC236}">
                <a16:creationId xmlns:a16="http://schemas.microsoft.com/office/drawing/2014/main" id="{F5BD5655-DE39-85C1-E90E-D74FC4938A74}"/>
              </a:ext>
            </a:extLst>
          </p:cNvPr>
          <p:cNvSpPr>
            <a:spLocks noGrp="1"/>
          </p:cNvSpPr>
          <p:nvPr>
            <p:ph type="title" hasCustomPrompt="1"/>
          </p:nvPr>
        </p:nvSpPr>
        <p:spPr>
          <a:xfrm>
            <a:off x="588263" y="3407664"/>
            <a:ext cx="11018520" cy="553998"/>
          </a:xfrm>
        </p:spPr>
        <p:txBody>
          <a:bodyPr/>
          <a:lstStyle/>
          <a:p>
            <a:r>
              <a:rPr lang="en-US"/>
              <a:t>Thank you</a:t>
            </a:r>
          </a:p>
        </p:txBody>
      </p:sp>
    </p:spTree>
    <p:extLst>
      <p:ext uri="{BB962C8B-B14F-4D97-AF65-F5344CB8AC3E}">
        <p14:creationId xmlns:p14="http://schemas.microsoft.com/office/powerpoint/2010/main" val="236821661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1_Closing logo slide">
    <p:bg>
      <p:bgPr>
        <a:gradFill>
          <a:gsLst>
            <a:gs pos="0">
              <a:schemeClr val="tx1"/>
            </a:gs>
            <a:gs pos="100000">
              <a:srgbClr val="243A5E"/>
            </a:gs>
          </a:gsLst>
          <a:lin ang="5400000" scaled="1"/>
        </a:gra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DB3C5CC-AE72-496D-8E0F-9DEC4A52D5F7}"/>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82043" y="3524060"/>
            <a:ext cx="2308795" cy="294139"/>
          </a:xfrm>
          <a:prstGeom prst="rect">
            <a:avLst/>
          </a:prstGeom>
        </p:spPr>
      </p:pic>
      <p:pic>
        <p:nvPicPr>
          <p:cNvPr id="3" name="Graphic 2">
            <a:extLst>
              <a:ext uri="{FF2B5EF4-FFF2-40B4-BE49-F238E27FC236}">
                <a16:creationId xmlns:a16="http://schemas.microsoft.com/office/drawing/2014/main" id="{FE29FB05-1303-3055-B9D8-397362A808D5}"/>
              </a:ext>
            </a:extLst>
          </p:cNvPr>
          <p:cNvPicPr>
            <a:picLocks noChangeAspect="1"/>
          </p:cNvPicPr>
          <p:nvPr userDrawn="1"/>
        </p:nvPicPr>
        <p:blipFill rotWithShape="1">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r="20525"/>
          <a:stretch/>
        </p:blipFill>
        <p:spPr>
          <a:xfrm>
            <a:off x="5651500" y="-685800"/>
            <a:ext cx="6540500" cy="8229600"/>
          </a:xfrm>
          <a:prstGeom prst="rect">
            <a:avLst/>
          </a:prstGeom>
          <a:effectLst>
            <a:outerShdw blurRad="384347" dist="38100" dir="10800000" sx="105225" sy="105225" algn="r" rotWithShape="0">
              <a:prstClr val="black">
                <a:alpha val="40000"/>
              </a:prstClr>
            </a:outerShdw>
          </a:effectLst>
        </p:spPr>
      </p:pic>
    </p:spTree>
    <p:extLst>
      <p:ext uri="{BB962C8B-B14F-4D97-AF65-F5344CB8AC3E}">
        <p14:creationId xmlns:p14="http://schemas.microsoft.com/office/powerpoint/2010/main" val="281139287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7F6FD3-834B-13EF-3CBE-DA89B6E2DEAE}"/>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39108608"/>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1_ Title">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320986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B95CE1-005D-4644-9D01-E362422E924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A327DD5-0B8A-4744-A106-B2430624B53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094BC09-FC56-4294-AE4A-07EDA8FB98D9}"/>
              </a:ext>
            </a:extLst>
          </p:cNvPr>
          <p:cNvSpPr>
            <a:spLocks noGrp="1"/>
          </p:cNvSpPr>
          <p:nvPr>
            <p:ph type="dt" sz="half" idx="10"/>
          </p:nvPr>
        </p:nvSpPr>
        <p:spPr/>
        <p:txBody>
          <a:bodyPr/>
          <a:lstStyle/>
          <a:p>
            <a:fld id="{C6E0E0CB-40D5-44AF-AF5D-1E55D0C938FC}" type="datetimeFigureOut">
              <a:rPr lang="en-US" smtClean="0"/>
              <a:t>4/16/24</a:t>
            </a:fld>
            <a:endParaRPr lang="en-US"/>
          </a:p>
        </p:txBody>
      </p:sp>
      <p:sp>
        <p:nvSpPr>
          <p:cNvPr id="5" name="Footer Placeholder 4">
            <a:extLst>
              <a:ext uri="{FF2B5EF4-FFF2-40B4-BE49-F238E27FC236}">
                <a16:creationId xmlns:a16="http://schemas.microsoft.com/office/drawing/2014/main" id="{65EB857E-3EAE-4D8D-974F-24F1FB5CF21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FB5967B-AA47-46D5-BDE9-E5DC6D4E31B8}"/>
              </a:ext>
            </a:extLst>
          </p:cNvPr>
          <p:cNvSpPr>
            <a:spLocks noGrp="1"/>
          </p:cNvSpPr>
          <p:nvPr>
            <p:ph type="sldNum" sz="quarter" idx="12"/>
          </p:nvPr>
        </p:nvSpPr>
        <p:spPr/>
        <p:txBody>
          <a:bodyPr/>
          <a:lstStyle/>
          <a:p>
            <a:fld id="{C409FCD4-BCA1-46E2-9713-C5A952652B0C}" type="slidenum">
              <a:rPr lang="en-US" smtClean="0"/>
              <a:t>‹#›</a:t>
            </a:fld>
            <a:endParaRPr lang="en-US"/>
          </a:p>
        </p:txBody>
      </p:sp>
    </p:spTree>
    <p:extLst>
      <p:ext uri="{BB962C8B-B14F-4D97-AF65-F5344CB8AC3E}">
        <p14:creationId xmlns:p14="http://schemas.microsoft.com/office/powerpoint/2010/main" val="3738636027"/>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RM - 1">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1BBD6A1-95FB-61D7-D203-21EDA52F7E03}"/>
              </a:ext>
              <a:ext uri="{C183D7F6-B498-43B3-948B-1728B52AA6E4}">
                <adec:decorative xmlns:adec="http://schemas.microsoft.com/office/drawing/2017/decorative" val="1"/>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t="-1" r="21628" b="28049"/>
          <a:stretch/>
        </p:blipFill>
        <p:spPr>
          <a:xfrm rot="5400000">
            <a:off x="2666998" y="-2667001"/>
            <a:ext cx="6858001" cy="12192001"/>
          </a:xfrm>
          <a:prstGeom prst="rect">
            <a:avLst/>
          </a:prstGeom>
        </p:spPr>
      </p:pic>
      <p:sp>
        <p:nvSpPr>
          <p:cNvPr id="6" name="Title 5">
            <a:extLst>
              <a:ext uri="{FF2B5EF4-FFF2-40B4-BE49-F238E27FC236}">
                <a16:creationId xmlns:a16="http://schemas.microsoft.com/office/drawing/2014/main" id="{6E9915AD-1902-4995-4738-B65A0CBD3109}"/>
              </a:ext>
            </a:extLst>
          </p:cNvPr>
          <p:cNvSpPr>
            <a:spLocks noGrp="1"/>
          </p:cNvSpPr>
          <p:nvPr>
            <p:ph type="title" hasCustomPrompt="1"/>
          </p:nvPr>
        </p:nvSpPr>
        <p:spPr>
          <a:xfrm>
            <a:off x="673873" y="279984"/>
            <a:ext cx="5422127" cy="307777"/>
          </a:xfrm>
        </p:spPr>
        <p:txBody>
          <a:bodyPr/>
          <a:lstStyle>
            <a:lvl1pPr>
              <a:defRPr sz="2000" b="0"/>
            </a:lvl1pPr>
          </a:lstStyle>
          <a:p>
            <a:r>
              <a:rPr lang="en-US"/>
              <a:t>Click to add slide title: Reflection moment #</a:t>
            </a:r>
            <a:endParaRPr lang="en-CA"/>
          </a:p>
        </p:txBody>
      </p:sp>
      <p:pic>
        <p:nvPicPr>
          <p:cNvPr id="16" name="Graphic 15">
            <a:extLst>
              <a:ext uri="{FF2B5EF4-FFF2-40B4-BE49-F238E27FC236}">
                <a16:creationId xmlns:a16="http://schemas.microsoft.com/office/drawing/2014/main" id="{AC969F9B-8664-A62E-97FC-364220533E62}"/>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64968" y="273639"/>
            <a:ext cx="310335" cy="310335"/>
          </a:xfrm>
          <a:prstGeom prst="rect">
            <a:avLst/>
          </a:prstGeom>
        </p:spPr>
      </p:pic>
      <p:sp>
        <p:nvSpPr>
          <p:cNvPr id="5" name="Text Placeholder 9">
            <a:extLst>
              <a:ext uri="{FF2B5EF4-FFF2-40B4-BE49-F238E27FC236}">
                <a16:creationId xmlns:a16="http://schemas.microsoft.com/office/drawing/2014/main" id="{47839F5D-3F2E-9139-77E0-D717A29202C9}"/>
              </a:ext>
            </a:extLst>
          </p:cNvPr>
          <p:cNvSpPr>
            <a:spLocks noGrp="1"/>
          </p:cNvSpPr>
          <p:nvPr>
            <p:ph type="body" sz="quarter" idx="15" hasCustomPrompt="1"/>
          </p:nvPr>
        </p:nvSpPr>
        <p:spPr>
          <a:xfrm>
            <a:off x="584200" y="1589680"/>
            <a:ext cx="5298585" cy="769441"/>
          </a:xfrm>
        </p:spPr>
        <p:txBody>
          <a:bodyPr/>
          <a:lstStyle>
            <a:lvl1pPr marL="342900" indent="-342900">
              <a:spcBef>
                <a:spcPts val="1200"/>
              </a:spcBef>
              <a:buSzPct val="85000"/>
              <a:buFont typeface="Wingdings" panose="05000000000000000000" pitchFamily="2" charset="2"/>
              <a:buChar char="ü"/>
              <a:defRPr sz="2000">
                <a:solidFill>
                  <a:schemeClr val="tx1"/>
                </a:solidFill>
              </a:defRPr>
            </a:lvl1pPr>
            <a:lvl2pPr marL="395288" indent="0">
              <a:buFont typeface="Arial" panose="020B0604020202020204" pitchFamily="34" charset="0"/>
              <a:buNone/>
              <a:defRPr sz="1800"/>
            </a:lvl2pPr>
          </a:lstStyle>
          <a:p>
            <a:pPr lvl="0"/>
            <a:r>
              <a:rPr lang="en-US"/>
              <a:t>Click to add key reflection points.</a:t>
            </a:r>
          </a:p>
          <a:p>
            <a:pPr lvl="0"/>
            <a:endParaRPr lang="en-US"/>
          </a:p>
        </p:txBody>
      </p:sp>
      <p:sp>
        <p:nvSpPr>
          <p:cNvPr id="4" name="Footer Placeholder 3">
            <a:extLst>
              <a:ext uri="{FF2B5EF4-FFF2-40B4-BE49-F238E27FC236}">
                <a16:creationId xmlns:a16="http://schemas.microsoft.com/office/drawing/2014/main" id="{CED92B98-BE71-EF7A-C525-2F4E1AAE5F0A}"/>
              </a:ext>
              <a:ext uri="{C183D7F6-B498-43B3-948B-1728B52AA6E4}">
                <adec:decorative xmlns:adec="http://schemas.microsoft.com/office/drawing/2017/decorative" val="0"/>
              </a:ext>
            </a:extLst>
          </p:cNvPr>
          <p:cNvSpPr>
            <a:spLocks noGrp="1"/>
          </p:cNvSpPr>
          <p:nvPr>
            <p:ph type="ftr" sz="quarter" idx="12"/>
          </p:nvPr>
        </p:nvSpPr>
        <p:spPr/>
        <p:txBody>
          <a:bodyPr/>
          <a:lstStyle/>
          <a:p>
            <a:endParaRPr lang="en-US"/>
          </a:p>
        </p:txBody>
      </p:sp>
      <p:sp>
        <p:nvSpPr>
          <p:cNvPr id="10" name="Slide Number Placeholder 9">
            <a:extLst>
              <a:ext uri="{FF2B5EF4-FFF2-40B4-BE49-F238E27FC236}">
                <a16:creationId xmlns:a16="http://schemas.microsoft.com/office/drawing/2014/main" id="{0916CD71-49EB-C4FA-02C5-1AA5A10FF59C}"/>
              </a:ext>
            </a:extLst>
          </p:cNvPr>
          <p:cNvSpPr>
            <a:spLocks noGrp="1"/>
          </p:cNvSpPr>
          <p:nvPr>
            <p:ph type="sldNum" sz="quarter" idx="14"/>
          </p:nvPr>
        </p:nvSpPr>
        <p:spPr/>
        <p:txBody>
          <a:bodyPr/>
          <a:lstStyle/>
          <a:p>
            <a:fld id="{2F0C5934-3776-4531-BAD8-B2325BAE541A}" type="slidenum">
              <a:rPr lang="en-US" smtClean="0"/>
              <a:t>‹#›</a:t>
            </a:fld>
            <a:endParaRPr lang="en-US"/>
          </a:p>
        </p:txBody>
      </p:sp>
      <p:pic>
        <p:nvPicPr>
          <p:cNvPr id="8" name="Picture 7">
            <a:extLst>
              <a:ext uri="{FF2B5EF4-FFF2-40B4-BE49-F238E27FC236}">
                <a16:creationId xmlns:a16="http://schemas.microsoft.com/office/drawing/2014/main" id="{56BC9542-F341-5537-344A-9FFF15917768}"/>
              </a:ext>
              <a:ext uri="{C183D7F6-B498-43B3-948B-1728B52AA6E4}">
                <adec:decorative xmlns:adec="http://schemas.microsoft.com/office/drawing/2017/decorative" val="1"/>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7910623" y="1767835"/>
            <a:ext cx="3189767" cy="3322329"/>
          </a:xfrm>
          <a:prstGeom prst="rect">
            <a:avLst/>
          </a:prstGeom>
        </p:spPr>
      </p:pic>
    </p:spTree>
    <p:custDataLst>
      <p:tags r:id="rId1"/>
    </p:custDataLst>
    <p:extLst>
      <p:ext uri="{BB962C8B-B14F-4D97-AF65-F5344CB8AC3E}">
        <p14:creationId xmlns:p14="http://schemas.microsoft.com/office/powerpoint/2010/main" val="346402022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3_Tittel og innhold">
    <p:spTree>
      <p:nvGrpSpPr>
        <p:cNvPr id="1" name=""/>
        <p:cNvGrpSpPr/>
        <p:nvPr/>
      </p:nvGrpSpPr>
      <p:grpSpPr>
        <a:xfrm>
          <a:off x="0" y="0"/>
          <a:ext cx="0" cy="0"/>
          <a:chOff x="0" y="0"/>
          <a:chExt cx="0" cy="0"/>
        </a:xfrm>
      </p:grpSpPr>
      <p:sp>
        <p:nvSpPr>
          <p:cNvPr id="3" name="Plassholder for innhold 2"/>
          <p:cNvSpPr>
            <a:spLocks noGrp="1"/>
          </p:cNvSpPr>
          <p:nvPr>
            <p:ph sz="quarter" idx="10"/>
          </p:nvPr>
        </p:nvSpPr>
        <p:spPr>
          <a:xfrm>
            <a:off x="489290" y="1701799"/>
            <a:ext cx="11198620" cy="4399644"/>
          </a:xfrm>
        </p:spPr>
        <p:txBody>
          <a:bodyPr/>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p>
        </p:txBody>
      </p:sp>
      <p:sp>
        <p:nvSpPr>
          <p:cNvPr id="5" name="Rectangle 2"/>
          <p:cNvSpPr>
            <a:spLocks noGrp="1" noChangeArrowheads="1"/>
          </p:cNvSpPr>
          <p:nvPr>
            <p:ph type="title"/>
          </p:nvPr>
        </p:nvSpPr>
        <p:spPr bwMode="auto">
          <a:xfrm>
            <a:off x="504834" y="241309"/>
            <a:ext cx="11182351" cy="12618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normAutofit/>
          </a:bodyPr>
          <a:lstStyle/>
          <a:p>
            <a:pPr lvl="0"/>
            <a:r>
              <a:rPr lang="nb-NO"/>
              <a:t>Klikk for å redigere tittelstil</a:t>
            </a:r>
          </a:p>
        </p:txBody>
      </p:sp>
    </p:spTree>
    <p:extLst>
      <p:ext uri="{BB962C8B-B14F-4D97-AF65-F5344CB8AC3E}">
        <p14:creationId xmlns:p14="http://schemas.microsoft.com/office/powerpoint/2010/main" val="11915842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nhold med tekst">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A964A3D0-1846-5B58-FD7B-3D4DA5910981}"/>
              </a:ext>
            </a:extLst>
          </p:cNvPr>
          <p:cNvSpPr>
            <a:spLocks noGrp="1"/>
          </p:cNvSpPr>
          <p:nvPr>
            <p:ph type="title"/>
          </p:nvPr>
        </p:nvSpPr>
        <p:spPr>
          <a:xfrm>
            <a:off x="839788" y="457200"/>
            <a:ext cx="3932237" cy="1600200"/>
          </a:xfrm>
        </p:spPr>
        <p:txBody>
          <a:bodyPr anchor="b"/>
          <a:lstStyle>
            <a:lvl1pPr>
              <a:defRPr sz="3200"/>
            </a:lvl1pPr>
          </a:lstStyle>
          <a:p>
            <a:r>
              <a:rPr lang="nb-NO"/>
              <a:t>Klikk for å redigere tittelstil</a:t>
            </a:r>
          </a:p>
        </p:txBody>
      </p:sp>
      <p:sp>
        <p:nvSpPr>
          <p:cNvPr id="3" name="Plassholder for innhold 2">
            <a:extLst>
              <a:ext uri="{FF2B5EF4-FFF2-40B4-BE49-F238E27FC236}">
                <a16:creationId xmlns:a16="http://schemas.microsoft.com/office/drawing/2014/main" id="{6F9EAC09-0E64-F79A-4486-6957B6E49C4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p>
        </p:txBody>
      </p:sp>
      <p:sp>
        <p:nvSpPr>
          <p:cNvPr id="4" name="Plassholder for tekst 3">
            <a:extLst>
              <a:ext uri="{FF2B5EF4-FFF2-40B4-BE49-F238E27FC236}">
                <a16:creationId xmlns:a16="http://schemas.microsoft.com/office/drawing/2014/main" id="{B059B413-195D-5930-4633-CAF8D056488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b-NO"/>
              <a:t>Klikk for å redigere tekststiler i malen</a:t>
            </a:r>
          </a:p>
        </p:txBody>
      </p:sp>
      <p:sp>
        <p:nvSpPr>
          <p:cNvPr id="5" name="Plassholder for dato 4">
            <a:extLst>
              <a:ext uri="{FF2B5EF4-FFF2-40B4-BE49-F238E27FC236}">
                <a16:creationId xmlns:a16="http://schemas.microsoft.com/office/drawing/2014/main" id="{AAD93533-D0D0-5376-095B-FD450845E9F0}"/>
              </a:ext>
            </a:extLst>
          </p:cNvPr>
          <p:cNvSpPr>
            <a:spLocks noGrp="1"/>
          </p:cNvSpPr>
          <p:nvPr>
            <p:ph type="dt" sz="half" idx="10"/>
          </p:nvPr>
        </p:nvSpPr>
        <p:spPr/>
        <p:txBody>
          <a:bodyPr/>
          <a:lstStyle/>
          <a:p>
            <a:fld id="{499EFAE7-C452-41EF-A881-8AA88A217BBD}" type="datetimeFigureOut">
              <a:rPr lang="nb-NO" smtClean="0"/>
              <a:t>16.04.2024</a:t>
            </a:fld>
            <a:endParaRPr lang="nb-NO"/>
          </a:p>
        </p:txBody>
      </p:sp>
      <p:sp>
        <p:nvSpPr>
          <p:cNvPr id="6" name="Plassholder for bunntekst 5">
            <a:extLst>
              <a:ext uri="{FF2B5EF4-FFF2-40B4-BE49-F238E27FC236}">
                <a16:creationId xmlns:a16="http://schemas.microsoft.com/office/drawing/2014/main" id="{44D8977A-1CA3-A5EC-B488-56E4DA9C87C0}"/>
              </a:ext>
            </a:extLst>
          </p:cNvPr>
          <p:cNvSpPr>
            <a:spLocks noGrp="1"/>
          </p:cNvSpPr>
          <p:nvPr>
            <p:ph type="ftr" sz="quarter" idx="11"/>
          </p:nvPr>
        </p:nvSpPr>
        <p:spPr/>
        <p:txBody>
          <a:bodyPr/>
          <a:lstStyle/>
          <a:p>
            <a:endParaRPr lang="nb-NO"/>
          </a:p>
        </p:txBody>
      </p:sp>
      <p:sp>
        <p:nvSpPr>
          <p:cNvPr id="7" name="Plassholder for lysbildenummer 6">
            <a:extLst>
              <a:ext uri="{FF2B5EF4-FFF2-40B4-BE49-F238E27FC236}">
                <a16:creationId xmlns:a16="http://schemas.microsoft.com/office/drawing/2014/main" id="{C87F80B5-1142-978A-477C-55CC9F2AAB38}"/>
              </a:ext>
            </a:extLst>
          </p:cNvPr>
          <p:cNvSpPr>
            <a:spLocks noGrp="1"/>
          </p:cNvSpPr>
          <p:nvPr>
            <p:ph type="sldNum" sz="quarter" idx="12"/>
          </p:nvPr>
        </p:nvSpPr>
        <p:spPr/>
        <p:txBody>
          <a:bodyPr/>
          <a:lstStyle/>
          <a:p>
            <a:fld id="{CD730044-A781-48C8-8729-08123E21430E}" type="slidenum">
              <a:rPr lang="nb-NO" smtClean="0"/>
              <a:t>‹#›</a:t>
            </a:fld>
            <a:endParaRPr lang="nb-NO"/>
          </a:p>
        </p:txBody>
      </p:sp>
    </p:spTree>
    <p:extLst>
      <p:ext uri="{BB962C8B-B14F-4D97-AF65-F5344CB8AC3E}">
        <p14:creationId xmlns:p14="http://schemas.microsoft.com/office/powerpoint/2010/main" val="17326657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e med tekst">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48A9E040-DA06-27B6-5B1E-17415BEC1859}"/>
              </a:ext>
            </a:extLst>
          </p:cNvPr>
          <p:cNvSpPr>
            <a:spLocks noGrp="1"/>
          </p:cNvSpPr>
          <p:nvPr>
            <p:ph type="title"/>
          </p:nvPr>
        </p:nvSpPr>
        <p:spPr>
          <a:xfrm>
            <a:off x="839788" y="457200"/>
            <a:ext cx="3932237" cy="1600200"/>
          </a:xfrm>
        </p:spPr>
        <p:txBody>
          <a:bodyPr anchor="b"/>
          <a:lstStyle>
            <a:lvl1pPr>
              <a:defRPr sz="3200"/>
            </a:lvl1pPr>
          </a:lstStyle>
          <a:p>
            <a:r>
              <a:rPr lang="nb-NO"/>
              <a:t>Klikk for å redigere tittelstil</a:t>
            </a:r>
          </a:p>
        </p:txBody>
      </p:sp>
      <p:sp>
        <p:nvSpPr>
          <p:cNvPr id="3" name="Plassholder for bilde 2">
            <a:extLst>
              <a:ext uri="{FF2B5EF4-FFF2-40B4-BE49-F238E27FC236}">
                <a16:creationId xmlns:a16="http://schemas.microsoft.com/office/drawing/2014/main" id="{1C442BE4-14DD-35CC-CCBD-F8D668B622B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b-NO"/>
          </a:p>
        </p:txBody>
      </p:sp>
      <p:sp>
        <p:nvSpPr>
          <p:cNvPr id="4" name="Plassholder for tekst 3">
            <a:extLst>
              <a:ext uri="{FF2B5EF4-FFF2-40B4-BE49-F238E27FC236}">
                <a16:creationId xmlns:a16="http://schemas.microsoft.com/office/drawing/2014/main" id="{EE5F2500-3A77-FF5B-707E-7A231316529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b-NO"/>
              <a:t>Klikk for å redigere tekststiler i malen</a:t>
            </a:r>
          </a:p>
        </p:txBody>
      </p:sp>
      <p:sp>
        <p:nvSpPr>
          <p:cNvPr id="5" name="Plassholder for dato 4">
            <a:extLst>
              <a:ext uri="{FF2B5EF4-FFF2-40B4-BE49-F238E27FC236}">
                <a16:creationId xmlns:a16="http://schemas.microsoft.com/office/drawing/2014/main" id="{4632C939-BBC7-B14A-B2E6-90D6D15EA8F1}"/>
              </a:ext>
            </a:extLst>
          </p:cNvPr>
          <p:cNvSpPr>
            <a:spLocks noGrp="1"/>
          </p:cNvSpPr>
          <p:nvPr>
            <p:ph type="dt" sz="half" idx="10"/>
          </p:nvPr>
        </p:nvSpPr>
        <p:spPr/>
        <p:txBody>
          <a:bodyPr/>
          <a:lstStyle/>
          <a:p>
            <a:fld id="{499EFAE7-C452-41EF-A881-8AA88A217BBD}" type="datetimeFigureOut">
              <a:rPr lang="nb-NO" smtClean="0"/>
              <a:t>16.04.2024</a:t>
            </a:fld>
            <a:endParaRPr lang="nb-NO"/>
          </a:p>
        </p:txBody>
      </p:sp>
      <p:sp>
        <p:nvSpPr>
          <p:cNvPr id="6" name="Plassholder for bunntekst 5">
            <a:extLst>
              <a:ext uri="{FF2B5EF4-FFF2-40B4-BE49-F238E27FC236}">
                <a16:creationId xmlns:a16="http://schemas.microsoft.com/office/drawing/2014/main" id="{AA94BE74-FD99-9E44-DB0F-5275BA51151D}"/>
              </a:ext>
            </a:extLst>
          </p:cNvPr>
          <p:cNvSpPr>
            <a:spLocks noGrp="1"/>
          </p:cNvSpPr>
          <p:nvPr>
            <p:ph type="ftr" sz="quarter" idx="11"/>
          </p:nvPr>
        </p:nvSpPr>
        <p:spPr/>
        <p:txBody>
          <a:bodyPr/>
          <a:lstStyle/>
          <a:p>
            <a:endParaRPr lang="nb-NO"/>
          </a:p>
        </p:txBody>
      </p:sp>
      <p:sp>
        <p:nvSpPr>
          <p:cNvPr id="7" name="Plassholder for lysbildenummer 6">
            <a:extLst>
              <a:ext uri="{FF2B5EF4-FFF2-40B4-BE49-F238E27FC236}">
                <a16:creationId xmlns:a16="http://schemas.microsoft.com/office/drawing/2014/main" id="{D2CAEFAB-438C-1C98-A78D-8349E29D64D2}"/>
              </a:ext>
            </a:extLst>
          </p:cNvPr>
          <p:cNvSpPr>
            <a:spLocks noGrp="1"/>
          </p:cNvSpPr>
          <p:nvPr>
            <p:ph type="sldNum" sz="quarter" idx="12"/>
          </p:nvPr>
        </p:nvSpPr>
        <p:spPr/>
        <p:txBody>
          <a:bodyPr/>
          <a:lstStyle/>
          <a:p>
            <a:fld id="{CD730044-A781-48C8-8729-08123E21430E}" type="slidenum">
              <a:rPr lang="nb-NO" smtClean="0"/>
              <a:t>‹#›</a:t>
            </a:fld>
            <a:endParaRPr lang="nb-NO"/>
          </a:p>
        </p:txBody>
      </p:sp>
    </p:spTree>
    <p:extLst>
      <p:ext uri="{BB962C8B-B14F-4D97-AF65-F5344CB8AC3E}">
        <p14:creationId xmlns:p14="http://schemas.microsoft.com/office/powerpoint/2010/main" val="15769197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6" Type="http://schemas.openxmlformats.org/officeDocument/2006/relationships/slideLayout" Target="../slideLayouts/slideLayout37.xml"/><Relationship Id="rId21" Type="http://schemas.openxmlformats.org/officeDocument/2006/relationships/slideLayout" Target="../slideLayouts/slideLayout32.xml"/><Relationship Id="rId42" Type="http://schemas.openxmlformats.org/officeDocument/2006/relationships/slideLayout" Target="../slideLayouts/slideLayout53.xml"/><Relationship Id="rId47" Type="http://schemas.openxmlformats.org/officeDocument/2006/relationships/slideLayout" Target="../slideLayouts/slideLayout58.xml"/><Relationship Id="rId63" Type="http://schemas.openxmlformats.org/officeDocument/2006/relationships/slideLayout" Target="../slideLayouts/slideLayout74.xml"/><Relationship Id="rId68" Type="http://schemas.openxmlformats.org/officeDocument/2006/relationships/slideLayout" Target="../slideLayouts/slideLayout79.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9" Type="http://schemas.openxmlformats.org/officeDocument/2006/relationships/slideLayout" Target="../slideLayouts/slideLayout40.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37" Type="http://schemas.openxmlformats.org/officeDocument/2006/relationships/slideLayout" Target="../slideLayouts/slideLayout48.xml"/><Relationship Id="rId40" Type="http://schemas.openxmlformats.org/officeDocument/2006/relationships/slideLayout" Target="../slideLayouts/slideLayout51.xml"/><Relationship Id="rId45" Type="http://schemas.openxmlformats.org/officeDocument/2006/relationships/slideLayout" Target="../slideLayouts/slideLayout56.xml"/><Relationship Id="rId53" Type="http://schemas.openxmlformats.org/officeDocument/2006/relationships/slideLayout" Target="../slideLayouts/slideLayout64.xml"/><Relationship Id="rId58" Type="http://schemas.openxmlformats.org/officeDocument/2006/relationships/slideLayout" Target="../slideLayouts/slideLayout69.xml"/><Relationship Id="rId66" Type="http://schemas.openxmlformats.org/officeDocument/2006/relationships/slideLayout" Target="../slideLayouts/slideLayout77.xml"/><Relationship Id="rId5" Type="http://schemas.openxmlformats.org/officeDocument/2006/relationships/slideLayout" Target="../slideLayouts/slideLayout16.xml"/><Relationship Id="rId61" Type="http://schemas.openxmlformats.org/officeDocument/2006/relationships/slideLayout" Target="../slideLayouts/slideLayout72.xml"/><Relationship Id="rId19" Type="http://schemas.openxmlformats.org/officeDocument/2006/relationships/slideLayout" Target="../slideLayouts/slideLayout3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35" Type="http://schemas.openxmlformats.org/officeDocument/2006/relationships/slideLayout" Target="../slideLayouts/slideLayout46.xml"/><Relationship Id="rId43" Type="http://schemas.openxmlformats.org/officeDocument/2006/relationships/slideLayout" Target="../slideLayouts/slideLayout54.xml"/><Relationship Id="rId48" Type="http://schemas.openxmlformats.org/officeDocument/2006/relationships/slideLayout" Target="../slideLayouts/slideLayout59.xml"/><Relationship Id="rId56" Type="http://schemas.openxmlformats.org/officeDocument/2006/relationships/slideLayout" Target="../slideLayouts/slideLayout67.xml"/><Relationship Id="rId64" Type="http://schemas.openxmlformats.org/officeDocument/2006/relationships/slideLayout" Target="../slideLayouts/slideLayout75.xml"/><Relationship Id="rId69" Type="http://schemas.openxmlformats.org/officeDocument/2006/relationships/theme" Target="../theme/theme2.xml"/><Relationship Id="rId8" Type="http://schemas.openxmlformats.org/officeDocument/2006/relationships/slideLayout" Target="../slideLayouts/slideLayout19.xml"/><Relationship Id="rId51" Type="http://schemas.openxmlformats.org/officeDocument/2006/relationships/slideLayout" Target="../slideLayouts/slideLayout62.xml"/><Relationship Id="rId3" Type="http://schemas.openxmlformats.org/officeDocument/2006/relationships/slideLayout" Target="../slideLayouts/slideLayout14.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slideLayout" Target="../slideLayouts/slideLayout44.xml"/><Relationship Id="rId38" Type="http://schemas.openxmlformats.org/officeDocument/2006/relationships/slideLayout" Target="../slideLayouts/slideLayout49.xml"/><Relationship Id="rId46" Type="http://schemas.openxmlformats.org/officeDocument/2006/relationships/slideLayout" Target="../slideLayouts/slideLayout57.xml"/><Relationship Id="rId59" Type="http://schemas.openxmlformats.org/officeDocument/2006/relationships/slideLayout" Target="../slideLayouts/slideLayout70.xml"/><Relationship Id="rId67" Type="http://schemas.openxmlformats.org/officeDocument/2006/relationships/slideLayout" Target="../slideLayouts/slideLayout78.xml"/><Relationship Id="rId20" Type="http://schemas.openxmlformats.org/officeDocument/2006/relationships/slideLayout" Target="../slideLayouts/slideLayout31.xml"/><Relationship Id="rId41" Type="http://schemas.openxmlformats.org/officeDocument/2006/relationships/slideLayout" Target="../slideLayouts/slideLayout52.xml"/><Relationship Id="rId54" Type="http://schemas.openxmlformats.org/officeDocument/2006/relationships/slideLayout" Target="../slideLayouts/slideLayout65.xml"/><Relationship Id="rId62" Type="http://schemas.openxmlformats.org/officeDocument/2006/relationships/slideLayout" Target="../slideLayouts/slideLayout73.xml"/><Relationship Id="rId70" Type="http://schemas.openxmlformats.org/officeDocument/2006/relationships/image" Target="../media/image1.emf"/><Relationship Id="rId1" Type="http://schemas.openxmlformats.org/officeDocument/2006/relationships/slideLayout" Target="../slideLayouts/slideLayout12.xml"/><Relationship Id="rId6" Type="http://schemas.openxmlformats.org/officeDocument/2006/relationships/slideLayout" Target="../slideLayouts/slideLayout17.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36" Type="http://schemas.openxmlformats.org/officeDocument/2006/relationships/slideLayout" Target="../slideLayouts/slideLayout47.xml"/><Relationship Id="rId49" Type="http://schemas.openxmlformats.org/officeDocument/2006/relationships/slideLayout" Target="../slideLayouts/slideLayout60.xml"/><Relationship Id="rId57" Type="http://schemas.openxmlformats.org/officeDocument/2006/relationships/slideLayout" Target="../slideLayouts/slideLayout68.xml"/><Relationship Id="rId10" Type="http://schemas.openxmlformats.org/officeDocument/2006/relationships/slideLayout" Target="../slideLayouts/slideLayout21.xml"/><Relationship Id="rId31" Type="http://schemas.openxmlformats.org/officeDocument/2006/relationships/slideLayout" Target="../slideLayouts/slideLayout42.xml"/><Relationship Id="rId44" Type="http://schemas.openxmlformats.org/officeDocument/2006/relationships/slideLayout" Target="../slideLayouts/slideLayout55.xml"/><Relationship Id="rId52" Type="http://schemas.openxmlformats.org/officeDocument/2006/relationships/slideLayout" Target="../slideLayouts/slideLayout63.xml"/><Relationship Id="rId60" Type="http://schemas.openxmlformats.org/officeDocument/2006/relationships/slideLayout" Target="../slideLayouts/slideLayout71.xml"/><Relationship Id="rId65" Type="http://schemas.openxmlformats.org/officeDocument/2006/relationships/slideLayout" Target="../slideLayouts/slideLayout76.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9" Type="http://schemas.openxmlformats.org/officeDocument/2006/relationships/slideLayout" Target="../slideLayouts/slideLayout50.xml"/><Relationship Id="rId34" Type="http://schemas.openxmlformats.org/officeDocument/2006/relationships/slideLayout" Target="../slideLayouts/slideLayout45.xml"/><Relationship Id="rId50" Type="http://schemas.openxmlformats.org/officeDocument/2006/relationships/slideLayout" Target="../slideLayouts/slideLayout61.xml"/><Relationship Id="rId55" Type="http://schemas.openxmlformats.org/officeDocument/2006/relationships/slideLayout" Target="../slideLayouts/slideLayout6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ssholder for tittel 1">
            <a:extLst>
              <a:ext uri="{FF2B5EF4-FFF2-40B4-BE49-F238E27FC236}">
                <a16:creationId xmlns:a16="http://schemas.microsoft.com/office/drawing/2014/main" id="{67EFC9E8-81C3-891E-75CE-BC7A6644E4F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nb-NO"/>
              <a:t>Klikk for å redigere tittelstil</a:t>
            </a:r>
          </a:p>
        </p:txBody>
      </p:sp>
      <p:sp>
        <p:nvSpPr>
          <p:cNvPr id="3" name="Plassholder for tekst 2">
            <a:extLst>
              <a:ext uri="{FF2B5EF4-FFF2-40B4-BE49-F238E27FC236}">
                <a16:creationId xmlns:a16="http://schemas.microsoft.com/office/drawing/2014/main" id="{F375C66C-15BE-1F20-4E17-FA1C41F8EB7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p>
        </p:txBody>
      </p:sp>
      <p:sp>
        <p:nvSpPr>
          <p:cNvPr id="4" name="Plassholder for dato 3">
            <a:extLst>
              <a:ext uri="{FF2B5EF4-FFF2-40B4-BE49-F238E27FC236}">
                <a16:creationId xmlns:a16="http://schemas.microsoft.com/office/drawing/2014/main" id="{7C76F664-EB26-E7B0-CC6E-2398EF919B7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99EFAE7-C452-41EF-A881-8AA88A217BBD}" type="datetimeFigureOut">
              <a:rPr lang="nb-NO" smtClean="0"/>
              <a:t>16.04.2024</a:t>
            </a:fld>
            <a:endParaRPr lang="nb-NO"/>
          </a:p>
        </p:txBody>
      </p:sp>
      <p:sp>
        <p:nvSpPr>
          <p:cNvPr id="5" name="Plassholder for bunntekst 4">
            <a:extLst>
              <a:ext uri="{FF2B5EF4-FFF2-40B4-BE49-F238E27FC236}">
                <a16:creationId xmlns:a16="http://schemas.microsoft.com/office/drawing/2014/main" id="{1DF799BF-396D-3FB2-B255-71E19E0B3D9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nb-NO"/>
          </a:p>
        </p:txBody>
      </p:sp>
      <p:sp>
        <p:nvSpPr>
          <p:cNvPr id="6" name="Plassholder for lysbildenummer 5">
            <a:extLst>
              <a:ext uri="{FF2B5EF4-FFF2-40B4-BE49-F238E27FC236}">
                <a16:creationId xmlns:a16="http://schemas.microsoft.com/office/drawing/2014/main" id="{2A72D4F2-617C-5F8B-34FA-8751A08D949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D730044-A781-48C8-8729-08123E21430E}" type="slidenum">
              <a:rPr lang="nb-NO" smtClean="0"/>
              <a:t>‹#›</a:t>
            </a:fld>
            <a:endParaRPr lang="nb-NO"/>
          </a:p>
        </p:txBody>
      </p:sp>
      <p:sp>
        <p:nvSpPr>
          <p:cNvPr id="8" name="TextBox 7">
            <a:extLst>
              <a:ext uri="{FF2B5EF4-FFF2-40B4-BE49-F238E27FC236}">
                <a16:creationId xmlns:a16="http://schemas.microsoft.com/office/drawing/2014/main" id="{F87217DD-E7EE-6ECA-70E0-85C026FADBF9}"/>
              </a:ext>
            </a:extLst>
          </p:cNvPr>
          <p:cNvSpPr txBox="1"/>
          <p:nvPr userDrawn="1">
            <p:extLst>
              <p:ext uri="{1162E1C5-73C7-4A58-AE30-91384D911F3F}">
                <p184:classification xmlns:p184="http://schemas.microsoft.com/office/powerpoint/2018/4/main" val="ftr"/>
              </p:ext>
            </p:extLst>
          </p:nvPr>
        </p:nvSpPr>
        <p:spPr>
          <a:xfrm>
            <a:off x="63500" y="6657340"/>
            <a:ext cx="1030288" cy="137160"/>
          </a:xfrm>
          <a:prstGeom prst="rect">
            <a:avLst/>
          </a:prstGeom>
        </p:spPr>
        <p:txBody>
          <a:bodyPr horzOverflow="overflow" lIns="0" tIns="0" rIns="0" bIns="0">
            <a:spAutoFit/>
          </a:bodyPr>
          <a:lstStyle/>
          <a:p>
            <a:pPr algn="l"/>
            <a:r>
              <a:rPr lang="en-US" sz="900">
                <a:solidFill>
                  <a:srgbClr val="CF022B"/>
                </a:solidFill>
                <a:latin typeface="Tahoma" panose="020B0604030504040204" pitchFamily="34" charset="0"/>
                <a:ea typeface="Tahoma" panose="020B0604030504040204" pitchFamily="34" charset="0"/>
                <a:cs typeface="Tahoma" panose="020B0604030504040204" pitchFamily="34" charset="0"/>
              </a:rPr>
              <a:t>C2 - Restricted use </a:t>
            </a:r>
          </a:p>
        </p:txBody>
      </p:sp>
    </p:spTree>
    <p:extLst>
      <p:ext uri="{BB962C8B-B14F-4D97-AF65-F5344CB8AC3E}">
        <p14:creationId xmlns:p14="http://schemas.microsoft.com/office/powerpoint/2010/main" val="307643780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b-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Pr>
        <a:gradFill>
          <a:gsLst>
            <a:gs pos="0">
              <a:schemeClr val="tx1"/>
            </a:gs>
            <a:gs pos="100000">
              <a:srgbClr val="243A5E"/>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70" cstate="print">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
        <p:nvSpPr>
          <p:cNvPr id="6" name="TextBox 5">
            <a:extLst>
              <a:ext uri="{FF2B5EF4-FFF2-40B4-BE49-F238E27FC236}">
                <a16:creationId xmlns:a16="http://schemas.microsoft.com/office/drawing/2014/main" id="{092DC48A-04D4-20F1-75BA-D803A829A6A4}"/>
              </a:ext>
            </a:extLst>
          </p:cNvPr>
          <p:cNvSpPr txBox="1"/>
          <p:nvPr userDrawn="1">
            <p:extLst>
              <p:ext uri="{1162E1C5-73C7-4A58-AE30-91384D911F3F}">
                <p184:classification xmlns:p184="http://schemas.microsoft.com/office/powerpoint/2018/4/main" val="ftr"/>
              </p:ext>
            </p:extLst>
          </p:nvPr>
        </p:nvSpPr>
        <p:spPr>
          <a:xfrm>
            <a:off x="63500" y="6657340"/>
            <a:ext cx="1030288" cy="137160"/>
          </a:xfrm>
          <a:prstGeom prst="rect">
            <a:avLst/>
          </a:prstGeom>
        </p:spPr>
        <p:txBody>
          <a:bodyPr horzOverflow="overflow" lIns="0" tIns="0" rIns="0" bIns="0">
            <a:spAutoFit/>
          </a:bodyPr>
          <a:lstStyle/>
          <a:p>
            <a:pPr algn="l"/>
            <a:r>
              <a:rPr lang="en-US" sz="900">
                <a:solidFill>
                  <a:srgbClr val="CF022B"/>
                </a:solidFill>
                <a:latin typeface="Tahoma" panose="020B0604030504040204" pitchFamily="34" charset="0"/>
                <a:ea typeface="Tahoma" panose="020B0604030504040204" pitchFamily="34" charset="0"/>
                <a:cs typeface="Tahoma" panose="020B0604030504040204" pitchFamily="34" charset="0"/>
              </a:rPr>
              <a:t>C2 - Restricted use </a:t>
            </a:r>
          </a:p>
        </p:txBody>
      </p:sp>
    </p:spTree>
    <p:extLst>
      <p:ext uri="{BB962C8B-B14F-4D97-AF65-F5344CB8AC3E}">
        <p14:creationId xmlns:p14="http://schemas.microsoft.com/office/powerpoint/2010/main" val="345224528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 id="2147483707" r:id="rId47"/>
    <p:sldLayoutId id="2147483708" r:id="rId48"/>
    <p:sldLayoutId id="2147483709" r:id="rId49"/>
    <p:sldLayoutId id="2147483710" r:id="rId50"/>
    <p:sldLayoutId id="2147483711" r:id="rId51"/>
    <p:sldLayoutId id="2147483712" r:id="rId52"/>
    <p:sldLayoutId id="2147483713" r:id="rId53"/>
    <p:sldLayoutId id="2147483714" r:id="rId54"/>
    <p:sldLayoutId id="2147483715" r:id="rId55"/>
    <p:sldLayoutId id="2147483716" r:id="rId56"/>
    <p:sldLayoutId id="2147483717" r:id="rId57"/>
    <p:sldLayoutId id="2147483718" r:id="rId58"/>
    <p:sldLayoutId id="2147483719" r:id="rId59"/>
    <p:sldLayoutId id="2147483720" r:id="rId60"/>
    <p:sldLayoutId id="2147483721" r:id="rId61"/>
    <p:sldLayoutId id="2147483722" r:id="rId62"/>
    <p:sldLayoutId id="2147483723" r:id="rId63"/>
    <p:sldLayoutId id="2147483724" r:id="rId64"/>
    <p:sldLayoutId id="2147483725" r:id="rId65"/>
    <p:sldLayoutId id="2147483726" r:id="rId66"/>
    <p:sldLayoutId id="2147483727" r:id="rId67"/>
    <p:sldLayoutId id="2147483728" r:id="rId68"/>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bg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2800" kern="1200" spc="0" baseline="0">
          <a:solidFill>
            <a:schemeClr val="bg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80000"/>
        <a:buFont typeface="Courier New" panose="02070309020205020404" pitchFamily="49" charset="0"/>
        <a:buChar char="o"/>
        <a:tabLst/>
        <a:defRPr sz="2000" kern="1200" spc="0" baseline="0">
          <a:solidFill>
            <a:schemeClr val="bg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100000"/>
        <a:buFont typeface="Segoe UI Variable Text Semibold" pitchFamily="2" charset="0"/>
        <a:buChar char="̶"/>
        <a:tabLst/>
        <a:defRPr sz="1600" kern="1200" spc="0" baseline="0">
          <a:solidFill>
            <a:schemeClr val="bg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bg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75000"/>
        <a:buFont typeface="Wingdings" panose="05000000000000000000" pitchFamily="2" charset="2"/>
        <a:buChar char="§"/>
        <a:tabLst/>
        <a:defRPr sz="1400" kern="1200" spc="0" baseline="0">
          <a:solidFill>
            <a:schemeClr val="bg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36.xml"/></Relationships>
</file>

<file path=ppt/slides/_rels/slide1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36.xml"/></Relationships>
</file>

<file path=ppt/slides/_rels/slide1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36.xml"/></Relationships>
</file>

<file path=ppt/slides/_rels/slide1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36.xml"/></Relationships>
</file>

<file path=ppt/slides/_rels/slide1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hyperlink" Target="https://github.com/Azure/Copilot-For-Security" TargetMode="External"/><Relationship Id="rId1" Type="http://schemas.openxmlformats.org/officeDocument/2006/relationships/slideLayout" Target="../slideLayouts/slideLayout36.xml"/><Relationship Id="rId4" Type="http://schemas.openxmlformats.org/officeDocument/2006/relationships/hyperlink" Target="https://techcommunity.microsoft.com/t5/microsoft-security-copilot-blog/how-to-become-a-microsoft-copilot-for-security-ninja-the/ba-p/4106928"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6.xml"/></Relationships>
</file>

<file path=ppt/slides/_rels/slide4.xml.rels><?xml version="1.0" encoding="UTF-8" standalone="yes"?>
<Relationships xmlns="http://schemas.openxmlformats.org/package/2006/relationships"><Relationship Id="rId2" Type="http://schemas.openxmlformats.org/officeDocument/2006/relationships/hyperlink" Target="https://gotoguy.blog/2024/04/05/automatic-provisioning-and-deprovisioning-of-copilot-for-security-capacity-unit/" TargetMode="External"/><Relationship Id="rId1" Type="http://schemas.openxmlformats.org/officeDocument/2006/relationships/slideLayout" Target="../slideLayouts/slideLayout3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6.xml"/></Relationships>
</file>

<file path=ppt/slides/_rels/slide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36.xml"/></Relationships>
</file>

<file path=ppt/slides/_rels/slide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9.xml"/></Relationships>
</file>

<file path=ppt/slides/_rels/slide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9.xml"/></Relationships>
</file>

<file path=ppt/slides/_rels/slide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F0680A5-FE6C-F85D-A7D4-B28B7D58BC85}"/>
              </a:ext>
            </a:extLst>
          </p:cNvPr>
          <p:cNvSpPr>
            <a:spLocks noGrp="1"/>
          </p:cNvSpPr>
          <p:nvPr>
            <p:ph type="title"/>
          </p:nvPr>
        </p:nvSpPr>
        <p:spPr>
          <a:xfrm>
            <a:off x="425313" y="1662802"/>
            <a:ext cx="4506905" cy="1661993"/>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b-NO" sz="3600" spc="-50" dirty="0">
                <a:ln w="3175">
                  <a:noFill/>
                </a:ln>
                <a:latin typeface="Segoe UI Semibold"/>
                <a:cs typeface="Segoe UI" pitchFamily="34" charset="0"/>
              </a:rPr>
              <a:t>Hvordan få mest mulig ut av </a:t>
            </a:r>
            <a:br>
              <a:rPr lang="nb-NO" sz="3600" spc="-50" dirty="0">
                <a:ln w="3175">
                  <a:noFill/>
                </a:ln>
                <a:latin typeface="Segoe UI Semibold"/>
                <a:cs typeface="Segoe UI" pitchFamily="34" charset="0"/>
              </a:rPr>
            </a:br>
            <a:r>
              <a:rPr lang="nb-NO" sz="3600" spc="-50" dirty="0">
                <a:ln w="3175">
                  <a:noFill/>
                </a:ln>
                <a:latin typeface="Segoe UI Semibold"/>
                <a:cs typeface="Segoe UI" pitchFamily="34" charset="0"/>
              </a:rPr>
              <a:t>Copilot for Security?</a:t>
            </a:r>
            <a:endParaRPr lang="en-US" sz="3600" spc="-50" dirty="0">
              <a:ln w="3175">
                <a:noFill/>
              </a:ln>
              <a:latin typeface="Segoe UI Semibold"/>
              <a:cs typeface="Segoe UI" pitchFamily="34" charset="0"/>
            </a:endParaRPr>
          </a:p>
        </p:txBody>
      </p:sp>
      <p:sp>
        <p:nvSpPr>
          <p:cNvPr id="2" name="Text Placeholder 1">
            <a:extLst>
              <a:ext uri="{FF2B5EF4-FFF2-40B4-BE49-F238E27FC236}">
                <a16:creationId xmlns:a16="http://schemas.microsoft.com/office/drawing/2014/main" id="{DB21D49D-B652-C4EE-202D-15A550D580D9}"/>
              </a:ext>
            </a:extLst>
          </p:cNvPr>
          <p:cNvSpPr>
            <a:spLocks noGrp="1"/>
          </p:cNvSpPr>
          <p:nvPr>
            <p:ph type="body" sz="quarter" idx="12"/>
          </p:nvPr>
        </p:nvSpPr>
        <p:spPr>
          <a:xfrm>
            <a:off x="412341" y="3978958"/>
            <a:ext cx="4682398" cy="1292662"/>
          </a:xfrm>
        </p:spPr>
        <p:txBody>
          <a:bodyPr/>
          <a:lstStyle/>
          <a:p>
            <a:r>
              <a:rPr lang="en-US" b="1" dirty="0"/>
              <a:t>Marius Sandbu</a:t>
            </a:r>
          </a:p>
          <a:p>
            <a:r>
              <a:rPr lang="en-US" dirty="0"/>
              <a:t>Cloud Evangelist @ Sopra Steria</a:t>
            </a:r>
          </a:p>
          <a:p>
            <a:r>
              <a:rPr lang="en-US" sz="1800" dirty="0"/>
              <a:t>https://github.com/msandbu/securitycopilot</a:t>
            </a:r>
          </a:p>
          <a:p>
            <a:endParaRPr lang="en-US" dirty="0"/>
          </a:p>
        </p:txBody>
      </p:sp>
      <p:pic>
        <p:nvPicPr>
          <p:cNvPr id="1026" name="Picture 2" descr="Microsoft Most Valuable Professional - Wikipedia">
            <a:extLst>
              <a:ext uri="{FF2B5EF4-FFF2-40B4-BE49-F238E27FC236}">
                <a16:creationId xmlns:a16="http://schemas.microsoft.com/office/drawing/2014/main" id="{4BA80594-CC90-2738-A5A0-EE63B92CF7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2077" y="5034320"/>
            <a:ext cx="2941098" cy="118662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9F7EF226-C06E-96B6-0D18-D87111D97613}"/>
              </a:ext>
            </a:extLst>
          </p:cNvPr>
          <p:cNvPicPr>
            <a:picLocks noChangeAspect="1"/>
          </p:cNvPicPr>
          <p:nvPr/>
        </p:nvPicPr>
        <p:blipFill>
          <a:blip r:embed="rId3"/>
          <a:stretch>
            <a:fillRect/>
          </a:stretch>
        </p:blipFill>
        <p:spPr>
          <a:xfrm>
            <a:off x="5295901" y="902724"/>
            <a:ext cx="6279128" cy="5286150"/>
          </a:xfrm>
          <a:prstGeom prst="rect">
            <a:avLst/>
          </a:prstGeom>
        </p:spPr>
      </p:pic>
    </p:spTree>
    <p:extLst>
      <p:ext uri="{BB962C8B-B14F-4D97-AF65-F5344CB8AC3E}">
        <p14:creationId xmlns:p14="http://schemas.microsoft.com/office/powerpoint/2010/main" val="419237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78742E-A6F5-66FD-237E-22B21AED6B90}"/>
              </a:ext>
            </a:extLst>
          </p:cNvPr>
          <p:cNvSpPr>
            <a:spLocks noGrp="1"/>
          </p:cNvSpPr>
          <p:nvPr>
            <p:ph type="title"/>
          </p:nvPr>
        </p:nvSpPr>
        <p:spPr/>
        <p:txBody>
          <a:bodyPr/>
          <a:lstStyle/>
          <a:p>
            <a:r>
              <a:rPr lang="nb-NO" dirty="0"/>
              <a:t>Copilot for Security Plugin</a:t>
            </a:r>
            <a:endParaRPr lang="en-US" dirty="0"/>
          </a:p>
        </p:txBody>
      </p:sp>
      <p:sp>
        <p:nvSpPr>
          <p:cNvPr id="5" name="Rectangle 4">
            <a:extLst>
              <a:ext uri="{FF2B5EF4-FFF2-40B4-BE49-F238E27FC236}">
                <a16:creationId xmlns:a16="http://schemas.microsoft.com/office/drawing/2014/main" id="{EE0DEBE0-A420-FABE-5427-A69D88D3EA1D}"/>
              </a:ext>
            </a:extLst>
          </p:cNvPr>
          <p:cNvSpPr/>
          <p:nvPr/>
        </p:nvSpPr>
        <p:spPr bwMode="auto">
          <a:xfrm>
            <a:off x="5198802" y="5758775"/>
            <a:ext cx="6604656" cy="67191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nb-NO" sz="2800" b="1" dirty="0">
                <a:solidFill>
                  <a:srgbClr val="FFFFFF"/>
                </a:solidFill>
                <a:ea typeface="Segoe UI" pitchFamily="34" charset="0"/>
                <a:cs typeface="Segoe UI" pitchFamily="34" charset="0"/>
              </a:rPr>
              <a:t>Copilot for Security</a:t>
            </a:r>
            <a:endParaRPr lang="en-US" sz="2800" b="1" dirty="0" err="1">
              <a:solidFill>
                <a:srgbClr val="FFFFFF"/>
              </a:solidFill>
              <a:ea typeface="Segoe UI" pitchFamily="34" charset="0"/>
              <a:cs typeface="Segoe UI" pitchFamily="34" charset="0"/>
            </a:endParaRPr>
          </a:p>
        </p:txBody>
      </p:sp>
      <p:sp>
        <p:nvSpPr>
          <p:cNvPr id="6" name="Rectangle 5">
            <a:extLst>
              <a:ext uri="{FF2B5EF4-FFF2-40B4-BE49-F238E27FC236}">
                <a16:creationId xmlns:a16="http://schemas.microsoft.com/office/drawing/2014/main" id="{89304B60-D3EF-D94D-6E16-8C2F0D4A0A27}"/>
              </a:ext>
            </a:extLst>
          </p:cNvPr>
          <p:cNvSpPr/>
          <p:nvPr/>
        </p:nvSpPr>
        <p:spPr bwMode="auto">
          <a:xfrm>
            <a:off x="5199225" y="4966746"/>
            <a:ext cx="6604656" cy="65584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nb-NO" sz="2800" b="1" dirty="0">
                <a:solidFill>
                  <a:srgbClr val="FFFFFF"/>
                </a:solidFill>
                <a:ea typeface="Segoe UI" pitchFamily="34" charset="0"/>
                <a:cs typeface="Segoe UI" pitchFamily="34" charset="0"/>
              </a:rPr>
              <a:t>Custom skill</a:t>
            </a:r>
            <a:endParaRPr lang="en-US" sz="2800" b="1" dirty="0" err="1">
              <a:solidFill>
                <a:srgbClr val="FFFFFF"/>
              </a:solidFill>
              <a:ea typeface="Segoe UI" pitchFamily="34" charset="0"/>
              <a:cs typeface="Segoe UI" pitchFamily="34" charset="0"/>
            </a:endParaRPr>
          </a:p>
        </p:txBody>
      </p:sp>
      <p:sp>
        <p:nvSpPr>
          <p:cNvPr id="7" name="Rectangle 6">
            <a:extLst>
              <a:ext uri="{FF2B5EF4-FFF2-40B4-BE49-F238E27FC236}">
                <a16:creationId xmlns:a16="http://schemas.microsoft.com/office/drawing/2014/main" id="{2CAF2A05-B45E-9912-4D9A-1C72BE720C8D}"/>
              </a:ext>
            </a:extLst>
          </p:cNvPr>
          <p:cNvSpPr/>
          <p:nvPr/>
        </p:nvSpPr>
        <p:spPr bwMode="auto">
          <a:xfrm>
            <a:off x="5153406" y="4263957"/>
            <a:ext cx="2125422" cy="58098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nb-NO" sz="2800" b="1" dirty="0">
                <a:solidFill>
                  <a:srgbClr val="FFFFFF"/>
                </a:solidFill>
                <a:ea typeface="Segoe UI" pitchFamily="34" charset="0"/>
                <a:cs typeface="Segoe UI" pitchFamily="34" charset="0"/>
              </a:rPr>
              <a:t>API</a:t>
            </a:r>
            <a:endParaRPr lang="en-US" sz="2800" b="1" dirty="0" err="1">
              <a:solidFill>
                <a:srgbClr val="FFFFFF"/>
              </a:solidFill>
              <a:ea typeface="Segoe UI" pitchFamily="34" charset="0"/>
              <a:cs typeface="Segoe UI" pitchFamily="34" charset="0"/>
            </a:endParaRPr>
          </a:p>
        </p:txBody>
      </p:sp>
      <p:sp>
        <p:nvSpPr>
          <p:cNvPr id="8" name="Rectangle 7">
            <a:extLst>
              <a:ext uri="{FF2B5EF4-FFF2-40B4-BE49-F238E27FC236}">
                <a16:creationId xmlns:a16="http://schemas.microsoft.com/office/drawing/2014/main" id="{8421EF69-2BE4-7C66-515B-D88DE4917BDB}"/>
              </a:ext>
            </a:extLst>
          </p:cNvPr>
          <p:cNvSpPr/>
          <p:nvPr/>
        </p:nvSpPr>
        <p:spPr bwMode="auto">
          <a:xfrm>
            <a:off x="7399650" y="4270583"/>
            <a:ext cx="2125422" cy="58098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nb-NO" sz="2800" b="1" dirty="0">
                <a:solidFill>
                  <a:srgbClr val="FFFFFF"/>
                </a:solidFill>
                <a:ea typeface="Segoe UI" pitchFamily="34" charset="0"/>
                <a:cs typeface="Segoe UI" pitchFamily="34" charset="0"/>
              </a:rPr>
              <a:t>GPT</a:t>
            </a:r>
            <a:endParaRPr lang="en-US" sz="2800" b="1" dirty="0" err="1">
              <a:solidFill>
                <a:srgbClr val="FFFFFF"/>
              </a:solidFill>
              <a:ea typeface="Segoe UI" pitchFamily="34" charset="0"/>
              <a:cs typeface="Segoe UI" pitchFamily="34" charset="0"/>
            </a:endParaRPr>
          </a:p>
        </p:txBody>
      </p:sp>
      <p:sp>
        <p:nvSpPr>
          <p:cNvPr id="9" name="Rectangle 8">
            <a:extLst>
              <a:ext uri="{FF2B5EF4-FFF2-40B4-BE49-F238E27FC236}">
                <a16:creationId xmlns:a16="http://schemas.microsoft.com/office/drawing/2014/main" id="{A9CA29C1-7D0F-F3B3-5130-A2718DD71139}"/>
              </a:ext>
            </a:extLst>
          </p:cNvPr>
          <p:cNvSpPr/>
          <p:nvPr/>
        </p:nvSpPr>
        <p:spPr bwMode="auto">
          <a:xfrm>
            <a:off x="9672398" y="4277209"/>
            <a:ext cx="2125422" cy="58098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nb-NO" sz="2800" b="1" dirty="0">
                <a:solidFill>
                  <a:srgbClr val="FFFFFF"/>
                </a:solidFill>
                <a:ea typeface="Segoe UI" pitchFamily="34" charset="0"/>
                <a:cs typeface="Segoe UI" pitchFamily="34" charset="0"/>
              </a:rPr>
              <a:t>KQL</a:t>
            </a:r>
            <a:endParaRPr lang="en-US" sz="2800" b="1" dirty="0" err="1">
              <a:solidFill>
                <a:srgbClr val="FFFFFF"/>
              </a:solidFill>
              <a:ea typeface="Segoe UI" pitchFamily="34" charset="0"/>
              <a:cs typeface="Segoe UI" pitchFamily="34" charset="0"/>
            </a:endParaRPr>
          </a:p>
        </p:txBody>
      </p:sp>
      <p:sp>
        <p:nvSpPr>
          <p:cNvPr id="10" name="Rectangle: Rounded Corners 9">
            <a:extLst>
              <a:ext uri="{FF2B5EF4-FFF2-40B4-BE49-F238E27FC236}">
                <a16:creationId xmlns:a16="http://schemas.microsoft.com/office/drawing/2014/main" id="{07136CE2-2120-BB9E-435A-C543287EE9B2}"/>
              </a:ext>
            </a:extLst>
          </p:cNvPr>
          <p:cNvSpPr/>
          <p:nvPr/>
        </p:nvSpPr>
        <p:spPr>
          <a:xfrm>
            <a:off x="7637307" y="1128410"/>
            <a:ext cx="4094249" cy="2302212"/>
          </a:xfrm>
          <a:prstGeom prst="roundRect">
            <a:avLst/>
          </a:prstGeom>
          <a:solidFill>
            <a:schemeClr val="accent1"/>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nb-NO" b="1" dirty="0">
                <a:solidFill>
                  <a:schemeClr val="bg1"/>
                </a:solidFill>
              </a:rPr>
              <a:t>Descriptor:</a:t>
            </a:r>
          </a:p>
          <a:p>
            <a:r>
              <a:rPr lang="nb-NO" dirty="0">
                <a:solidFill>
                  <a:schemeClr val="bg1"/>
                </a:solidFill>
              </a:rPr>
              <a:t>  Name: Shodan</a:t>
            </a:r>
          </a:p>
          <a:p>
            <a:r>
              <a:rPr lang="nb-NO" dirty="0">
                <a:solidFill>
                  <a:schemeClr val="bg1"/>
                </a:solidFill>
              </a:rPr>
              <a:t>  Description: Sample API</a:t>
            </a:r>
          </a:p>
          <a:p>
            <a:r>
              <a:rPr lang="nb-NO" dirty="0">
                <a:solidFill>
                  <a:schemeClr val="bg1"/>
                </a:solidFill>
              </a:rPr>
              <a:t>  SupportedAuthTypes:</a:t>
            </a:r>
          </a:p>
          <a:p>
            <a:r>
              <a:rPr lang="nb-NO" dirty="0">
                <a:solidFill>
                  <a:schemeClr val="bg1"/>
                </a:solidFill>
              </a:rPr>
              <a:t>    -  APIKEY</a:t>
            </a:r>
          </a:p>
          <a:p>
            <a:r>
              <a:rPr lang="nb-NO" b="1" dirty="0">
                <a:solidFill>
                  <a:schemeClr val="bg1"/>
                </a:solidFill>
              </a:rPr>
              <a:t>  Authorization:</a:t>
            </a:r>
          </a:p>
          <a:p>
            <a:r>
              <a:rPr lang="nb-NO" dirty="0">
                <a:solidFill>
                  <a:schemeClr val="bg1"/>
                </a:solidFill>
              </a:rPr>
              <a:t>    Type: APIKEY</a:t>
            </a:r>
          </a:p>
        </p:txBody>
      </p:sp>
      <p:cxnSp>
        <p:nvCxnSpPr>
          <p:cNvPr id="11" name="Connector: Elbow 10">
            <a:extLst>
              <a:ext uri="{FF2B5EF4-FFF2-40B4-BE49-F238E27FC236}">
                <a16:creationId xmlns:a16="http://schemas.microsoft.com/office/drawing/2014/main" id="{4A66522C-940A-F7D5-572F-F0F9C69980B9}"/>
              </a:ext>
            </a:extLst>
          </p:cNvPr>
          <p:cNvCxnSpPr>
            <a:cxnSpLocks/>
            <a:stCxn id="7" idx="0"/>
            <a:endCxn id="10" idx="2"/>
          </p:cNvCxnSpPr>
          <p:nvPr/>
        </p:nvCxnSpPr>
        <p:spPr>
          <a:xfrm rot="5400000" flipH="1" flipV="1">
            <a:off x="7533607" y="2113133"/>
            <a:ext cx="833335" cy="3468315"/>
          </a:xfrm>
          <a:prstGeom prst="bentConnector3">
            <a:avLst>
              <a:gd name="adj1" fmla="val 50000"/>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7" name="Rectangle: Rounded Corners 16">
            <a:extLst>
              <a:ext uri="{FF2B5EF4-FFF2-40B4-BE49-F238E27FC236}">
                <a16:creationId xmlns:a16="http://schemas.microsoft.com/office/drawing/2014/main" id="{18CA6EB5-DBEF-952A-A80D-B15141BDE03C}"/>
              </a:ext>
            </a:extLst>
          </p:cNvPr>
          <p:cNvSpPr/>
          <p:nvPr/>
        </p:nvSpPr>
        <p:spPr>
          <a:xfrm>
            <a:off x="409656" y="1270000"/>
            <a:ext cx="4094249" cy="1547780"/>
          </a:xfrm>
          <a:prstGeom prst="roundRect">
            <a:avLst/>
          </a:prstGeom>
          <a:solidFill>
            <a:schemeClr val="accent1"/>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nb-NO" sz="2400" b="1" i="1" dirty="0">
                <a:solidFill>
                  <a:schemeClr val="bg1"/>
                </a:solidFill>
              </a:rPr>
              <a:t>Prompt:</a:t>
            </a:r>
          </a:p>
          <a:p>
            <a:r>
              <a:rPr lang="nb-NO" sz="2400" dirty="0">
                <a:solidFill>
                  <a:schemeClr val="bg1"/>
                </a:solidFill>
              </a:rPr>
              <a:t>Kan du finne informasjon om denne IP addressen i Shodan?  </a:t>
            </a:r>
            <a:endParaRPr lang="en-US" sz="2400" dirty="0">
              <a:solidFill>
                <a:schemeClr val="bg1"/>
              </a:solidFill>
            </a:endParaRPr>
          </a:p>
        </p:txBody>
      </p:sp>
      <p:cxnSp>
        <p:nvCxnSpPr>
          <p:cNvPr id="18" name="Connector: Elbow 17">
            <a:extLst>
              <a:ext uri="{FF2B5EF4-FFF2-40B4-BE49-F238E27FC236}">
                <a16:creationId xmlns:a16="http://schemas.microsoft.com/office/drawing/2014/main" id="{74FC361D-6B32-5B5A-9051-67ABFACAA034}"/>
              </a:ext>
            </a:extLst>
          </p:cNvPr>
          <p:cNvCxnSpPr>
            <a:cxnSpLocks/>
            <a:stCxn id="17" idx="2"/>
            <a:endCxn id="5" idx="1"/>
          </p:cNvCxnSpPr>
          <p:nvPr/>
        </p:nvCxnSpPr>
        <p:spPr>
          <a:xfrm rot="16200000" flipH="1">
            <a:off x="2189315" y="3085245"/>
            <a:ext cx="3276952" cy="2742021"/>
          </a:xfrm>
          <a:prstGeom prst="bentConnector2">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 name="Connector: Elbow 2">
            <a:extLst>
              <a:ext uri="{FF2B5EF4-FFF2-40B4-BE49-F238E27FC236}">
                <a16:creationId xmlns:a16="http://schemas.microsoft.com/office/drawing/2014/main" id="{B9FB2C34-46C8-108F-4707-F2FC537ADFDB}"/>
              </a:ext>
            </a:extLst>
          </p:cNvPr>
          <p:cNvCxnSpPr>
            <a:cxnSpLocks/>
            <a:stCxn id="7" idx="2"/>
          </p:cNvCxnSpPr>
          <p:nvPr/>
        </p:nvCxnSpPr>
        <p:spPr>
          <a:xfrm flipH="1">
            <a:off x="6209767" y="4844938"/>
            <a:ext cx="6350" cy="926672"/>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4" name="Rectangle: Rounded Corners 13">
            <a:extLst>
              <a:ext uri="{FF2B5EF4-FFF2-40B4-BE49-F238E27FC236}">
                <a16:creationId xmlns:a16="http://schemas.microsoft.com/office/drawing/2014/main" id="{D9D62A1B-DDC2-31AE-4772-256C777C0327}"/>
              </a:ext>
            </a:extLst>
          </p:cNvPr>
          <p:cNvSpPr/>
          <p:nvPr/>
        </p:nvSpPr>
        <p:spPr>
          <a:xfrm>
            <a:off x="547710" y="4047446"/>
            <a:ext cx="3738664" cy="1207557"/>
          </a:xfrm>
          <a:prstGeom prst="roundRect">
            <a:avLst/>
          </a:prstGeom>
          <a:solidFill>
            <a:srgbClr val="D83B01"/>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b-NO" sz="2400" b="1" dirty="0">
                <a:solidFill>
                  <a:schemeClr val="bg1"/>
                </a:solidFill>
              </a:rPr>
              <a:t>Viktig å tenke på begrensningene med API kallet</a:t>
            </a:r>
            <a:endParaRPr lang="en-US" sz="2400" b="1" dirty="0">
              <a:solidFill>
                <a:schemeClr val="bg1"/>
              </a:solidFill>
            </a:endParaRPr>
          </a:p>
        </p:txBody>
      </p:sp>
    </p:spTree>
    <p:extLst>
      <p:ext uri="{BB962C8B-B14F-4D97-AF65-F5344CB8AC3E}">
        <p14:creationId xmlns:p14="http://schemas.microsoft.com/office/powerpoint/2010/main" val="634044743"/>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78A005-D230-BC58-437F-E7FC0049F39E}"/>
              </a:ext>
            </a:extLst>
          </p:cNvPr>
          <p:cNvSpPr>
            <a:spLocks noGrp="1"/>
          </p:cNvSpPr>
          <p:nvPr>
            <p:ph type="title"/>
          </p:nvPr>
        </p:nvSpPr>
        <p:spPr/>
        <p:txBody>
          <a:bodyPr/>
          <a:lstStyle/>
          <a:p>
            <a:r>
              <a:rPr lang="nb-NO" dirty="0"/>
              <a:t>Copilot Security plugin</a:t>
            </a:r>
            <a:endParaRPr lang="en-US" dirty="0"/>
          </a:p>
        </p:txBody>
      </p:sp>
      <p:sp>
        <p:nvSpPr>
          <p:cNvPr id="4" name="Rectangle: Rounded Corners 3">
            <a:extLst>
              <a:ext uri="{FF2B5EF4-FFF2-40B4-BE49-F238E27FC236}">
                <a16:creationId xmlns:a16="http://schemas.microsoft.com/office/drawing/2014/main" id="{A0F99D45-FACA-38B6-C49A-C42922CA174F}"/>
              </a:ext>
            </a:extLst>
          </p:cNvPr>
          <p:cNvSpPr/>
          <p:nvPr/>
        </p:nvSpPr>
        <p:spPr>
          <a:xfrm>
            <a:off x="396686" y="1095984"/>
            <a:ext cx="8740830" cy="5311302"/>
          </a:xfrm>
          <a:prstGeom prst="roundRect">
            <a:avLst/>
          </a:prstGeom>
          <a:solidFill>
            <a:schemeClr val="accent1"/>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600" b="1" dirty="0">
                <a:solidFill>
                  <a:schemeClr val="bg1"/>
                </a:solidFill>
              </a:rPr>
              <a:t>Descriptor:</a:t>
            </a:r>
          </a:p>
          <a:p>
            <a:r>
              <a:rPr lang="en-US" sz="1600" dirty="0">
                <a:solidFill>
                  <a:schemeClr val="bg1"/>
                </a:solidFill>
              </a:rPr>
              <a:t>  Name: Get Shodan IP Address Information</a:t>
            </a:r>
          </a:p>
          <a:p>
            <a:r>
              <a:rPr lang="en-US" sz="1600" dirty="0">
                <a:solidFill>
                  <a:schemeClr val="bg1"/>
                </a:solidFill>
              </a:rPr>
              <a:t>  DisplayName: Get Shodan IP Address Information.</a:t>
            </a:r>
          </a:p>
          <a:p>
            <a:r>
              <a:rPr lang="en-US" sz="1600" dirty="0">
                <a:solidFill>
                  <a:schemeClr val="bg1"/>
                </a:solidFill>
              </a:rPr>
              <a:t>  Description: Get detailed information from Shodan about an IP Address.</a:t>
            </a:r>
          </a:p>
          <a:p>
            <a:r>
              <a:rPr lang="en-US" sz="1600" dirty="0">
                <a:solidFill>
                  <a:schemeClr val="bg1"/>
                </a:solidFill>
              </a:rPr>
              <a:t>  #Examples</a:t>
            </a:r>
          </a:p>
          <a:p>
            <a:r>
              <a:rPr lang="en-US" sz="1600" dirty="0">
                <a:solidFill>
                  <a:schemeClr val="bg1"/>
                </a:solidFill>
              </a:rPr>
              <a:t>  #Can you summarize the Shodan information for the IP 185.220.101.140?</a:t>
            </a:r>
          </a:p>
          <a:p>
            <a:r>
              <a:rPr lang="en-US" sz="1600" b="1" dirty="0">
                <a:solidFill>
                  <a:schemeClr val="bg1"/>
                </a:solidFill>
              </a:rPr>
              <a:t>  </a:t>
            </a:r>
            <a:r>
              <a:rPr lang="en-US" sz="1600" b="1" dirty="0" err="1">
                <a:solidFill>
                  <a:schemeClr val="bg1"/>
                </a:solidFill>
              </a:rPr>
              <a:t>SupportedAuthTypes</a:t>
            </a:r>
            <a:r>
              <a:rPr lang="en-US" sz="1600" b="1" dirty="0">
                <a:solidFill>
                  <a:schemeClr val="bg1"/>
                </a:solidFill>
              </a:rPr>
              <a:t>:</a:t>
            </a:r>
          </a:p>
          <a:p>
            <a:r>
              <a:rPr lang="en-US" sz="1600" dirty="0">
                <a:solidFill>
                  <a:schemeClr val="bg1"/>
                </a:solidFill>
              </a:rPr>
              <a:t>    - </a:t>
            </a:r>
            <a:r>
              <a:rPr lang="en-US" sz="1600" dirty="0" err="1">
                <a:solidFill>
                  <a:schemeClr val="bg1"/>
                </a:solidFill>
              </a:rPr>
              <a:t>ApiKey</a:t>
            </a:r>
            <a:endParaRPr lang="en-US" sz="1600" dirty="0">
              <a:solidFill>
                <a:schemeClr val="bg1"/>
              </a:solidFill>
            </a:endParaRPr>
          </a:p>
          <a:p>
            <a:r>
              <a:rPr lang="en-US" sz="1600" b="1" dirty="0">
                <a:solidFill>
                  <a:schemeClr val="bg1"/>
                </a:solidFill>
              </a:rPr>
              <a:t>  Authorization:</a:t>
            </a:r>
          </a:p>
          <a:p>
            <a:r>
              <a:rPr lang="en-US" sz="1600" dirty="0">
                <a:solidFill>
                  <a:schemeClr val="bg1"/>
                </a:solidFill>
              </a:rPr>
              <a:t>    Type: </a:t>
            </a:r>
            <a:r>
              <a:rPr lang="en-US" sz="1600" dirty="0" err="1">
                <a:solidFill>
                  <a:schemeClr val="bg1"/>
                </a:solidFill>
              </a:rPr>
              <a:t>APIKey</a:t>
            </a:r>
            <a:endParaRPr lang="en-US" sz="1600" dirty="0">
              <a:solidFill>
                <a:schemeClr val="bg1"/>
              </a:solidFill>
            </a:endParaRPr>
          </a:p>
          <a:p>
            <a:r>
              <a:rPr lang="en-US" sz="1600" dirty="0">
                <a:solidFill>
                  <a:schemeClr val="bg1"/>
                </a:solidFill>
              </a:rPr>
              <a:t>    Key: key</a:t>
            </a:r>
          </a:p>
          <a:p>
            <a:r>
              <a:rPr lang="en-US" sz="1600" dirty="0">
                <a:solidFill>
                  <a:schemeClr val="bg1"/>
                </a:solidFill>
              </a:rPr>
              <a:t>    Location: </a:t>
            </a:r>
            <a:r>
              <a:rPr lang="en-US" sz="1600" dirty="0" err="1">
                <a:solidFill>
                  <a:schemeClr val="bg1"/>
                </a:solidFill>
              </a:rPr>
              <a:t>QueryParams</a:t>
            </a:r>
            <a:endParaRPr lang="en-US" sz="1600" dirty="0">
              <a:solidFill>
                <a:schemeClr val="bg1"/>
              </a:solidFill>
            </a:endParaRPr>
          </a:p>
          <a:p>
            <a:r>
              <a:rPr lang="en-US" sz="1600" dirty="0">
                <a:solidFill>
                  <a:schemeClr val="bg1"/>
                </a:solidFill>
              </a:rPr>
              <a:t>    </a:t>
            </a:r>
            <a:r>
              <a:rPr lang="en-US" sz="1600" dirty="0" err="1">
                <a:solidFill>
                  <a:schemeClr val="bg1"/>
                </a:solidFill>
              </a:rPr>
              <a:t>AuthScheme</a:t>
            </a:r>
            <a:r>
              <a:rPr lang="en-US" sz="1600" dirty="0">
                <a:solidFill>
                  <a:schemeClr val="bg1"/>
                </a:solidFill>
              </a:rPr>
              <a:t>: ''</a:t>
            </a:r>
          </a:p>
          <a:p>
            <a:endParaRPr lang="en-US" sz="1600" dirty="0">
              <a:solidFill>
                <a:schemeClr val="bg1"/>
              </a:solidFill>
            </a:endParaRPr>
          </a:p>
          <a:p>
            <a:r>
              <a:rPr lang="en-US" sz="1600" b="1" dirty="0" err="1">
                <a:solidFill>
                  <a:schemeClr val="bg1"/>
                </a:solidFill>
              </a:rPr>
              <a:t>SkillGroups</a:t>
            </a:r>
            <a:r>
              <a:rPr lang="en-US" sz="1600" b="1" dirty="0">
                <a:solidFill>
                  <a:schemeClr val="bg1"/>
                </a:solidFill>
              </a:rPr>
              <a:t>:</a:t>
            </a:r>
          </a:p>
          <a:p>
            <a:r>
              <a:rPr lang="en-US" sz="1600" b="1" dirty="0">
                <a:solidFill>
                  <a:schemeClr val="bg1"/>
                </a:solidFill>
              </a:rPr>
              <a:t>  - Format: API</a:t>
            </a:r>
          </a:p>
          <a:p>
            <a:r>
              <a:rPr lang="en-US" sz="1600" dirty="0">
                <a:solidFill>
                  <a:schemeClr val="bg1"/>
                </a:solidFill>
              </a:rPr>
              <a:t>    Settings:</a:t>
            </a:r>
          </a:p>
          <a:p>
            <a:r>
              <a:rPr lang="en-US" sz="1600" dirty="0">
                <a:solidFill>
                  <a:schemeClr val="bg1"/>
                </a:solidFill>
              </a:rPr>
              <a:t>      </a:t>
            </a:r>
            <a:r>
              <a:rPr lang="en-US" sz="1600" dirty="0" err="1">
                <a:solidFill>
                  <a:schemeClr val="bg1"/>
                </a:solidFill>
              </a:rPr>
              <a:t>OpenApiSpecUrl</a:t>
            </a:r>
            <a:r>
              <a:rPr lang="en-US" sz="1600" dirty="0">
                <a:solidFill>
                  <a:schemeClr val="bg1"/>
                </a:solidFill>
              </a:rPr>
              <a:t>: https://raw.githubusercontent.com/msandbu/securitycopilot/main/Shodanspec.yaml</a:t>
            </a:r>
          </a:p>
          <a:p>
            <a:endParaRPr lang="en-US" sz="1600" dirty="0">
              <a:solidFill>
                <a:schemeClr val="bg1"/>
              </a:solidFill>
            </a:endParaRPr>
          </a:p>
        </p:txBody>
      </p:sp>
      <p:sp>
        <p:nvSpPr>
          <p:cNvPr id="6" name="AutoShape 2" descr="Hyper">
            <a:extLst>
              <a:ext uri="{FF2B5EF4-FFF2-40B4-BE49-F238E27FC236}">
                <a16:creationId xmlns:a16="http://schemas.microsoft.com/office/drawing/2014/main" id="{31B632B8-0C2F-A872-4DAA-B023B92757B1}"/>
              </a:ext>
            </a:extLst>
          </p:cNvPr>
          <p:cNvSpPr>
            <a:spLocks noChangeAspect="1" noChangeArrowheads="1"/>
          </p:cNvSpPr>
          <p:nvPr/>
        </p:nvSpPr>
        <p:spPr bwMode="auto">
          <a:xfrm>
            <a:off x="104775" y="-682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Rectangle: Rounded Corners 2">
            <a:extLst>
              <a:ext uri="{FF2B5EF4-FFF2-40B4-BE49-F238E27FC236}">
                <a16:creationId xmlns:a16="http://schemas.microsoft.com/office/drawing/2014/main" id="{DA7CE840-867E-1D7F-BDCE-B8ECE3A9D7F7}"/>
              </a:ext>
            </a:extLst>
          </p:cNvPr>
          <p:cNvSpPr/>
          <p:nvPr/>
        </p:nvSpPr>
        <p:spPr>
          <a:xfrm>
            <a:off x="7136258" y="3561048"/>
            <a:ext cx="3738664" cy="1207557"/>
          </a:xfrm>
          <a:prstGeom prst="roundRect">
            <a:avLst/>
          </a:prstGeom>
          <a:solidFill>
            <a:srgbClr val="D83B01"/>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b-NO" sz="2400" b="1" dirty="0">
                <a:solidFill>
                  <a:schemeClr val="bg1"/>
                </a:solidFill>
              </a:rPr>
              <a:t>Lager automatisk API struktur basert på OpenAPI spec</a:t>
            </a:r>
            <a:endParaRPr lang="en-US" sz="2400" b="1" dirty="0">
              <a:solidFill>
                <a:schemeClr val="bg1"/>
              </a:solidFill>
            </a:endParaRPr>
          </a:p>
        </p:txBody>
      </p:sp>
    </p:spTree>
    <p:extLst>
      <p:ext uri="{BB962C8B-B14F-4D97-AF65-F5344CB8AC3E}">
        <p14:creationId xmlns:p14="http://schemas.microsoft.com/office/powerpoint/2010/main" val="3582518061"/>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78A005-D230-BC58-437F-E7FC0049F39E}"/>
              </a:ext>
            </a:extLst>
          </p:cNvPr>
          <p:cNvSpPr>
            <a:spLocks noGrp="1"/>
          </p:cNvSpPr>
          <p:nvPr>
            <p:ph type="title"/>
          </p:nvPr>
        </p:nvSpPr>
        <p:spPr/>
        <p:txBody>
          <a:bodyPr/>
          <a:lstStyle/>
          <a:p>
            <a:r>
              <a:rPr lang="nb-NO" dirty="0"/>
              <a:t>Copilot Security plugin - KQL</a:t>
            </a:r>
            <a:endParaRPr lang="en-US" dirty="0"/>
          </a:p>
        </p:txBody>
      </p:sp>
      <p:sp>
        <p:nvSpPr>
          <p:cNvPr id="4" name="Rectangle: Rounded Corners 3">
            <a:extLst>
              <a:ext uri="{FF2B5EF4-FFF2-40B4-BE49-F238E27FC236}">
                <a16:creationId xmlns:a16="http://schemas.microsoft.com/office/drawing/2014/main" id="{A0F99D45-FACA-38B6-C49A-C42922CA174F}"/>
              </a:ext>
            </a:extLst>
          </p:cNvPr>
          <p:cNvSpPr/>
          <p:nvPr/>
        </p:nvSpPr>
        <p:spPr>
          <a:xfrm>
            <a:off x="396686" y="1089453"/>
            <a:ext cx="8740830" cy="5311302"/>
          </a:xfrm>
          <a:prstGeom prst="roundRect">
            <a:avLst/>
          </a:prstGeom>
          <a:solidFill>
            <a:schemeClr val="accent1"/>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sz="1200" b="0" dirty="0">
              <a:solidFill>
                <a:srgbClr val="569CD6"/>
              </a:solidFill>
              <a:effectLst/>
              <a:highlight>
                <a:srgbClr val="1F1F1F"/>
              </a:highlight>
              <a:latin typeface="Consolas" panose="020B0609020204030204" pitchFamily="49" charset="0"/>
            </a:endParaRPr>
          </a:p>
          <a:p>
            <a:endParaRPr lang="en-US" sz="1200" dirty="0">
              <a:solidFill>
                <a:srgbClr val="569CD6"/>
              </a:solidFill>
              <a:highlight>
                <a:srgbClr val="1F1F1F"/>
              </a:highlight>
              <a:latin typeface="Consolas" panose="020B0609020204030204" pitchFamily="49" charset="0"/>
            </a:endParaRPr>
          </a:p>
          <a:p>
            <a:endParaRPr lang="en-US" sz="1200" b="0" dirty="0">
              <a:solidFill>
                <a:srgbClr val="569CD6"/>
              </a:solidFill>
              <a:effectLst/>
              <a:highlight>
                <a:srgbClr val="1F1F1F"/>
              </a:highlight>
              <a:latin typeface="Consolas" panose="020B0609020204030204" pitchFamily="49" charset="0"/>
            </a:endParaRPr>
          </a:p>
          <a:p>
            <a:r>
              <a:rPr lang="en-US" sz="1600" b="1" dirty="0">
                <a:solidFill>
                  <a:schemeClr val="bg1"/>
                </a:solidFill>
              </a:rPr>
              <a:t>Descriptor:</a:t>
            </a:r>
          </a:p>
          <a:p>
            <a:r>
              <a:rPr lang="en-US" sz="1600" dirty="0">
                <a:solidFill>
                  <a:schemeClr val="bg1"/>
                </a:solidFill>
              </a:rPr>
              <a:t>  Name: Summarize Sentinel Cost details for a specified time and date range.</a:t>
            </a:r>
          </a:p>
          <a:p>
            <a:r>
              <a:rPr lang="en-US" sz="1600" dirty="0">
                <a:solidFill>
                  <a:schemeClr val="bg1"/>
                </a:solidFill>
              </a:rPr>
              <a:t>  DisplayName: "Sentinel KQL: Sentinel Cost Details"</a:t>
            </a:r>
          </a:p>
          <a:p>
            <a:r>
              <a:rPr lang="en-US" sz="1600" dirty="0">
                <a:solidFill>
                  <a:schemeClr val="bg1"/>
                </a:solidFill>
              </a:rPr>
              <a:t>  Description: Skills that lookup recent Sentinel Cost Details from Sentinel workspace.</a:t>
            </a:r>
          </a:p>
          <a:p>
            <a:r>
              <a:rPr lang="en-US" sz="1600" b="1" dirty="0" err="1">
                <a:solidFill>
                  <a:schemeClr val="bg1"/>
                </a:solidFill>
              </a:rPr>
              <a:t>SkillGroups</a:t>
            </a:r>
            <a:r>
              <a:rPr lang="en-US" sz="1600" b="1" dirty="0">
                <a:solidFill>
                  <a:schemeClr val="bg1"/>
                </a:solidFill>
              </a:rPr>
              <a:t>:</a:t>
            </a:r>
          </a:p>
          <a:p>
            <a:r>
              <a:rPr lang="en-US" sz="1600" b="1" dirty="0">
                <a:solidFill>
                  <a:schemeClr val="bg1"/>
                </a:solidFill>
              </a:rPr>
              <a:t>  - Format: KQL</a:t>
            </a:r>
          </a:p>
          <a:p>
            <a:r>
              <a:rPr lang="en-US" sz="1600" dirty="0">
                <a:solidFill>
                  <a:schemeClr val="bg1"/>
                </a:solidFill>
              </a:rPr>
              <a:t>    Skills:</a:t>
            </a:r>
          </a:p>
          <a:p>
            <a:r>
              <a:rPr lang="en-US" sz="1600" dirty="0">
                <a:solidFill>
                  <a:schemeClr val="bg1"/>
                </a:solidFill>
              </a:rPr>
              <a:t>      - Name: </a:t>
            </a:r>
            <a:r>
              <a:rPr lang="en-US" sz="1600" dirty="0" err="1">
                <a:solidFill>
                  <a:schemeClr val="bg1"/>
                </a:solidFill>
              </a:rPr>
              <a:t>GetSentinelCost</a:t>
            </a:r>
            <a:endParaRPr lang="en-US" sz="1600" dirty="0">
              <a:solidFill>
                <a:schemeClr val="bg1"/>
              </a:solidFill>
            </a:endParaRPr>
          </a:p>
          <a:p>
            <a:r>
              <a:rPr lang="en-US" sz="1600" dirty="0">
                <a:solidFill>
                  <a:schemeClr val="bg1"/>
                </a:solidFill>
              </a:rPr>
              <a:t>        DisplayName: Get Sentinel Cost</a:t>
            </a:r>
          </a:p>
          <a:p>
            <a:r>
              <a:rPr lang="en-US" sz="1600" dirty="0">
                <a:solidFill>
                  <a:schemeClr val="bg1"/>
                </a:solidFill>
              </a:rPr>
              <a:t>        Description: Fetches all the Sentinel Cost details for each table for the specified time and date range from Sentinel.</a:t>
            </a:r>
          </a:p>
          <a:p>
            <a:r>
              <a:rPr lang="en-US" sz="1600" dirty="0">
                <a:solidFill>
                  <a:schemeClr val="bg1"/>
                </a:solidFill>
              </a:rPr>
              <a:t>        Inputs:</a:t>
            </a:r>
          </a:p>
          <a:p>
            <a:r>
              <a:rPr lang="en-US" sz="1600" dirty="0">
                <a:solidFill>
                  <a:schemeClr val="bg1"/>
                </a:solidFill>
              </a:rPr>
              <a:t>          - Name: </a:t>
            </a:r>
            <a:r>
              <a:rPr lang="en-US" sz="1600" dirty="0" err="1">
                <a:solidFill>
                  <a:schemeClr val="bg1"/>
                </a:solidFill>
              </a:rPr>
              <a:t>fromDateTime</a:t>
            </a:r>
            <a:endParaRPr lang="en-US" sz="1600" dirty="0">
              <a:solidFill>
                <a:schemeClr val="bg1"/>
              </a:solidFill>
            </a:endParaRPr>
          </a:p>
          <a:p>
            <a:r>
              <a:rPr lang="en-US" sz="1600" dirty="0">
                <a:solidFill>
                  <a:schemeClr val="bg1"/>
                </a:solidFill>
              </a:rPr>
              <a:t>          - Name: </a:t>
            </a:r>
            <a:r>
              <a:rPr lang="en-US" sz="1600" dirty="0" err="1">
                <a:solidFill>
                  <a:schemeClr val="bg1"/>
                </a:solidFill>
              </a:rPr>
              <a:t>toDateTime</a:t>
            </a:r>
            <a:endParaRPr lang="en-US" sz="1600" dirty="0">
              <a:solidFill>
                <a:schemeClr val="bg1"/>
              </a:solidFill>
            </a:endParaRPr>
          </a:p>
          <a:p>
            <a:r>
              <a:rPr lang="en-US" sz="1600" dirty="0">
                <a:solidFill>
                  <a:schemeClr val="bg1"/>
                </a:solidFill>
              </a:rPr>
              <a:t>        Settings:</a:t>
            </a:r>
          </a:p>
          <a:p>
            <a:r>
              <a:rPr lang="en-US" sz="1600" dirty="0">
                <a:solidFill>
                  <a:schemeClr val="bg1"/>
                </a:solidFill>
              </a:rPr>
              <a:t>          Template: |-</a:t>
            </a:r>
          </a:p>
          <a:p>
            <a:r>
              <a:rPr lang="en-US" sz="1600" dirty="0">
                <a:solidFill>
                  <a:schemeClr val="bg1"/>
                </a:solidFill>
              </a:rPr>
              <a:t>            let </a:t>
            </a:r>
            <a:r>
              <a:rPr lang="en-US" sz="1600" dirty="0" err="1">
                <a:solidFill>
                  <a:schemeClr val="bg1"/>
                </a:solidFill>
              </a:rPr>
              <a:t>fromDateTime</a:t>
            </a:r>
            <a:r>
              <a:rPr lang="en-US" sz="1600" dirty="0">
                <a:solidFill>
                  <a:schemeClr val="bg1"/>
                </a:solidFill>
              </a:rPr>
              <a:t>=datetime('{{</a:t>
            </a:r>
            <a:r>
              <a:rPr lang="en-US" sz="1600" dirty="0" err="1">
                <a:solidFill>
                  <a:schemeClr val="bg1"/>
                </a:solidFill>
              </a:rPr>
              <a:t>fromDateTime</a:t>
            </a:r>
            <a:r>
              <a:rPr lang="en-US" sz="1600" dirty="0">
                <a:solidFill>
                  <a:schemeClr val="bg1"/>
                </a:solidFill>
              </a:rPr>
              <a:t>}}');</a:t>
            </a:r>
          </a:p>
          <a:p>
            <a:r>
              <a:rPr lang="en-US" sz="1600" dirty="0">
                <a:solidFill>
                  <a:schemeClr val="bg1"/>
                </a:solidFill>
              </a:rPr>
              <a:t>            let </a:t>
            </a:r>
            <a:r>
              <a:rPr lang="en-US" sz="1600" dirty="0" err="1">
                <a:solidFill>
                  <a:schemeClr val="bg1"/>
                </a:solidFill>
              </a:rPr>
              <a:t>toDateTime</a:t>
            </a:r>
            <a:r>
              <a:rPr lang="en-US" sz="1600" dirty="0">
                <a:solidFill>
                  <a:schemeClr val="bg1"/>
                </a:solidFill>
              </a:rPr>
              <a:t>=datetime('{{</a:t>
            </a:r>
            <a:r>
              <a:rPr lang="en-US" sz="1600" dirty="0" err="1">
                <a:solidFill>
                  <a:schemeClr val="bg1"/>
                </a:solidFill>
              </a:rPr>
              <a:t>toDateTime</a:t>
            </a:r>
            <a:r>
              <a:rPr lang="en-US" sz="1600" dirty="0">
                <a:solidFill>
                  <a:schemeClr val="bg1"/>
                </a:solidFill>
              </a:rPr>
              <a:t>}}');</a:t>
            </a:r>
          </a:p>
          <a:p>
            <a:r>
              <a:rPr lang="en-US" sz="1600" dirty="0">
                <a:solidFill>
                  <a:schemeClr val="bg1"/>
                </a:solidFill>
              </a:rPr>
              <a:t>            Usage</a:t>
            </a:r>
          </a:p>
          <a:p>
            <a:br>
              <a:rPr lang="en-US" sz="1200" b="0" dirty="0">
                <a:solidFill>
                  <a:srgbClr val="CCCCCC"/>
                </a:solidFill>
                <a:effectLst/>
                <a:highlight>
                  <a:srgbClr val="1F1F1F"/>
                </a:highlight>
                <a:latin typeface="Consolas" panose="020B0609020204030204" pitchFamily="49" charset="0"/>
              </a:rPr>
            </a:br>
            <a:endParaRPr lang="en-US" sz="1200" b="0" dirty="0">
              <a:solidFill>
                <a:srgbClr val="CCCCCC"/>
              </a:solidFill>
              <a:effectLst/>
              <a:highlight>
                <a:srgbClr val="1F1F1F"/>
              </a:highlight>
              <a:latin typeface="Consolas" panose="020B0609020204030204" pitchFamily="49" charset="0"/>
            </a:endParaRPr>
          </a:p>
          <a:p>
            <a:endParaRPr lang="en-US" sz="1200" dirty="0">
              <a:solidFill>
                <a:schemeClr val="bg1"/>
              </a:solidFill>
            </a:endParaRPr>
          </a:p>
        </p:txBody>
      </p:sp>
      <p:sp>
        <p:nvSpPr>
          <p:cNvPr id="6" name="AutoShape 2" descr="Hyper">
            <a:extLst>
              <a:ext uri="{FF2B5EF4-FFF2-40B4-BE49-F238E27FC236}">
                <a16:creationId xmlns:a16="http://schemas.microsoft.com/office/drawing/2014/main" id="{31B632B8-0C2F-A872-4DAA-B023B92757B1}"/>
              </a:ext>
            </a:extLst>
          </p:cNvPr>
          <p:cNvSpPr>
            <a:spLocks noChangeAspect="1" noChangeArrowheads="1"/>
          </p:cNvSpPr>
          <p:nvPr/>
        </p:nvSpPr>
        <p:spPr bwMode="auto">
          <a:xfrm>
            <a:off x="104775" y="-682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Rectangle: Rounded Corners 2">
            <a:extLst>
              <a:ext uri="{FF2B5EF4-FFF2-40B4-BE49-F238E27FC236}">
                <a16:creationId xmlns:a16="http://schemas.microsoft.com/office/drawing/2014/main" id="{E73556FB-64D6-68B9-2927-CF0CA21B0E5D}"/>
              </a:ext>
            </a:extLst>
          </p:cNvPr>
          <p:cNvSpPr/>
          <p:nvPr/>
        </p:nvSpPr>
        <p:spPr>
          <a:xfrm>
            <a:off x="7181978" y="4462385"/>
            <a:ext cx="3738664" cy="1207557"/>
          </a:xfrm>
          <a:prstGeom prst="roundRect">
            <a:avLst/>
          </a:prstGeom>
          <a:solidFill>
            <a:srgbClr val="D83B01"/>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b-NO" sz="2400" b="1" dirty="0">
                <a:solidFill>
                  <a:schemeClr val="bg1"/>
                </a:solidFill>
              </a:rPr>
              <a:t>Mer info på Github repo. Må definere workspace ID</a:t>
            </a:r>
            <a:endParaRPr lang="en-US" sz="2400" b="1" dirty="0">
              <a:solidFill>
                <a:schemeClr val="bg1"/>
              </a:solidFill>
            </a:endParaRPr>
          </a:p>
        </p:txBody>
      </p:sp>
    </p:spTree>
    <p:extLst>
      <p:ext uri="{BB962C8B-B14F-4D97-AF65-F5344CB8AC3E}">
        <p14:creationId xmlns:p14="http://schemas.microsoft.com/office/powerpoint/2010/main" val="3653514005"/>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78A005-D230-BC58-437F-E7FC0049F39E}"/>
              </a:ext>
            </a:extLst>
          </p:cNvPr>
          <p:cNvSpPr>
            <a:spLocks noGrp="1"/>
          </p:cNvSpPr>
          <p:nvPr>
            <p:ph type="title"/>
          </p:nvPr>
        </p:nvSpPr>
        <p:spPr>
          <a:xfrm>
            <a:off x="588263" y="457200"/>
            <a:ext cx="11018520" cy="553998"/>
          </a:xfrm>
        </p:spPr>
        <p:txBody>
          <a:bodyPr/>
          <a:lstStyle/>
          <a:p>
            <a:r>
              <a:rPr lang="nb-NO" dirty="0"/>
              <a:t>Integrasjoner mot egne kilder med RAG (AI </a:t>
            </a:r>
            <a:r>
              <a:rPr lang="nb-NO" dirty="0" err="1"/>
              <a:t>Search</a:t>
            </a:r>
            <a:r>
              <a:rPr lang="nb-NO" dirty="0"/>
              <a:t>)</a:t>
            </a:r>
            <a:endParaRPr lang="en-US" dirty="0"/>
          </a:p>
        </p:txBody>
      </p:sp>
      <p:sp>
        <p:nvSpPr>
          <p:cNvPr id="6" name="AutoShape 2" descr="Hyper">
            <a:extLst>
              <a:ext uri="{FF2B5EF4-FFF2-40B4-BE49-F238E27FC236}">
                <a16:creationId xmlns:a16="http://schemas.microsoft.com/office/drawing/2014/main" id="{31B632B8-0C2F-A872-4DAA-B023B92757B1}"/>
              </a:ext>
            </a:extLst>
          </p:cNvPr>
          <p:cNvSpPr>
            <a:spLocks noChangeAspect="1" noChangeArrowheads="1"/>
          </p:cNvSpPr>
          <p:nvPr/>
        </p:nvSpPr>
        <p:spPr bwMode="auto">
          <a:xfrm>
            <a:off x="104775" y="-682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Flowchart: Magnetic Disk 3">
            <a:extLst>
              <a:ext uri="{FF2B5EF4-FFF2-40B4-BE49-F238E27FC236}">
                <a16:creationId xmlns:a16="http://schemas.microsoft.com/office/drawing/2014/main" id="{76D8FFBA-FF30-687A-7D51-66495EE75A0A}"/>
              </a:ext>
            </a:extLst>
          </p:cNvPr>
          <p:cNvSpPr/>
          <p:nvPr/>
        </p:nvSpPr>
        <p:spPr>
          <a:xfrm>
            <a:off x="9740199" y="2593774"/>
            <a:ext cx="1680628" cy="1364057"/>
          </a:xfrm>
          <a:prstGeom prst="flowChartMagneticDisk">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no"/>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nb-NO" sz="2116" b="1" err="1">
                <a:solidFill>
                  <a:schemeClr val="bg1"/>
                </a:solidFill>
              </a:rPr>
              <a:t>Vector</a:t>
            </a:r>
            <a:r>
              <a:rPr lang="nb-NO" sz="2116" b="1">
                <a:solidFill>
                  <a:schemeClr val="bg1"/>
                </a:solidFill>
              </a:rPr>
              <a:t> Database</a:t>
            </a:r>
            <a:endParaRPr lang="en-US" sz="2116" b="1">
              <a:solidFill>
                <a:schemeClr val="bg1"/>
              </a:solidFill>
            </a:endParaRPr>
          </a:p>
        </p:txBody>
      </p:sp>
      <p:sp>
        <p:nvSpPr>
          <p:cNvPr id="8" name="Rectangle: Rounded Corners 7">
            <a:extLst>
              <a:ext uri="{FF2B5EF4-FFF2-40B4-BE49-F238E27FC236}">
                <a16:creationId xmlns:a16="http://schemas.microsoft.com/office/drawing/2014/main" id="{128C3D97-B2B9-D128-7881-60362B5DEEEC}"/>
              </a:ext>
            </a:extLst>
          </p:cNvPr>
          <p:cNvSpPr/>
          <p:nvPr/>
        </p:nvSpPr>
        <p:spPr>
          <a:xfrm>
            <a:off x="5005432" y="2908769"/>
            <a:ext cx="2319415" cy="881700"/>
          </a:xfrm>
          <a:prstGeom prst="roundRect">
            <a:avLst/>
          </a:prstGeom>
          <a:solidFill>
            <a:srgbClr val="C00000"/>
          </a:solid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39" tIns="45719" rIns="91439" bIns="45719" numCol="1" spcCol="0" rtlCol="0" fromWordArt="0" anchor="ctr" anchorCtr="0" forceAA="0" compatLnSpc="1">
            <a:prstTxWarp prst="textNoShape">
              <a:avLst/>
            </a:prstTxWarp>
            <a:noAutofit/>
          </a:bodyPr>
          <a:lstStyle>
            <a:defPPr>
              <a:defRPr lang="no"/>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nb-NO" sz="2000" b="1">
                <a:solidFill>
                  <a:schemeClr val="bg2"/>
                </a:solidFill>
              </a:rPr>
              <a:t>Konverter innhold til vektorer</a:t>
            </a:r>
            <a:endParaRPr lang="en-US" sz="2000" b="1">
              <a:solidFill>
                <a:schemeClr val="bg2"/>
              </a:solidFill>
            </a:endParaRPr>
          </a:p>
        </p:txBody>
      </p:sp>
      <p:sp>
        <p:nvSpPr>
          <p:cNvPr id="9" name="Rectangle: Rounded Corners 8">
            <a:extLst>
              <a:ext uri="{FF2B5EF4-FFF2-40B4-BE49-F238E27FC236}">
                <a16:creationId xmlns:a16="http://schemas.microsoft.com/office/drawing/2014/main" id="{914CC5F7-03AC-0DD6-D274-75B4A39BE2D3}"/>
              </a:ext>
            </a:extLst>
          </p:cNvPr>
          <p:cNvSpPr/>
          <p:nvPr/>
        </p:nvSpPr>
        <p:spPr>
          <a:xfrm>
            <a:off x="258926" y="3995081"/>
            <a:ext cx="1888483" cy="867288"/>
          </a:xfrm>
          <a:prstGeom prst="roundRect">
            <a:avLst/>
          </a:prstGeom>
          <a:solidFill>
            <a:srgbClr val="C00000"/>
          </a:solid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39" tIns="45719" rIns="91439" bIns="45719" numCol="1" spcCol="0" rtlCol="0" fromWordArt="0" anchor="ctr" anchorCtr="0" forceAA="0" compatLnSpc="1">
            <a:prstTxWarp prst="textNoShape">
              <a:avLst/>
            </a:prstTxWarp>
            <a:noAutofit/>
          </a:bodyPr>
          <a:lstStyle>
            <a:defPPr>
              <a:defRPr lang="no"/>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nb-NO" sz="1600" b="1" dirty="0">
                <a:solidFill>
                  <a:schemeClr val="bg2"/>
                </a:solidFill>
              </a:rPr>
              <a:t>«</a:t>
            </a:r>
            <a:r>
              <a:rPr lang="nb-NO" sz="1600" b="1" i="1" dirty="0">
                <a:solidFill>
                  <a:schemeClr val="bg2"/>
                </a:solidFill>
              </a:rPr>
              <a:t>Hva er beredskapsplan»</a:t>
            </a:r>
            <a:endParaRPr lang="en-US" sz="1600" b="1" dirty="0">
              <a:solidFill>
                <a:schemeClr val="bg2"/>
              </a:solidFill>
            </a:endParaRPr>
          </a:p>
        </p:txBody>
      </p:sp>
      <p:sp>
        <p:nvSpPr>
          <p:cNvPr id="10" name="Rectangle: Rounded Corners 9">
            <a:extLst>
              <a:ext uri="{FF2B5EF4-FFF2-40B4-BE49-F238E27FC236}">
                <a16:creationId xmlns:a16="http://schemas.microsoft.com/office/drawing/2014/main" id="{B49D0951-3AF0-F9EB-5539-2909ADB8E1E7}"/>
              </a:ext>
            </a:extLst>
          </p:cNvPr>
          <p:cNvSpPr/>
          <p:nvPr/>
        </p:nvSpPr>
        <p:spPr>
          <a:xfrm>
            <a:off x="4991416" y="4337539"/>
            <a:ext cx="2304567" cy="521672"/>
          </a:xfrm>
          <a:prstGeom prst="roundRect">
            <a:avLst/>
          </a:prstGeom>
          <a:solidFill>
            <a:srgbClr val="C00000"/>
          </a:solid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39" tIns="45719" rIns="91439" bIns="45719" numCol="1" spcCol="0" rtlCol="0" fromWordArt="0" anchor="ctr" anchorCtr="0" forceAA="0" compatLnSpc="1">
            <a:prstTxWarp prst="textNoShape">
              <a:avLst/>
            </a:prstTxWarp>
            <a:noAutofit/>
          </a:bodyPr>
          <a:lstStyle>
            <a:defPPr>
              <a:defRPr lang="no"/>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nb-NO" sz="2400" b="1">
                <a:solidFill>
                  <a:schemeClr val="bg1"/>
                </a:solidFill>
              </a:rPr>
              <a:t>Data</a:t>
            </a:r>
            <a:endParaRPr lang="en-US" sz="2400" b="1">
              <a:solidFill>
                <a:schemeClr val="bg1"/>
              </a:solidFill>
            </a:endParaRPr>
          </a:p>
        </p:txBody>
      </p:sp>
      <p:sp>
        <p:nvSpPr>
          <p:cNvPr id="11" name="Arrow: Up 10">
            <a:extLst>
              <a:ext uri="{FF2B5EF4-FFF2-40B4-BE49-F238E27FC236}">
                <a16:creationId xmlns:a16="http://schemas.microsoft.com/office/drawing/2014/main" id="{4366140D-29DC-27EA-EE8C-88693A53688B}"/>
              </a:ext>
            </a:extLst>
          </p:cNvPr>
          <p:cNvSpPr/>
          <p:nvPr/>
        </p:nvSpPr>
        <p:spPr>
          <a:xfrm>
            <a:off x="5866251" y="3811412"/>
            <a:ext cx="605471" cy="505184"/>
          </a:xfrm>
          <a:prstGeom prst="upArrow">
            <a:avLst>
              <a:gd name="adj1" fmla="val 25510"/>
              <a:gd name="adj2" fmla="val 48980"/>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no"/>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133">
              <a:latin typeface="Tahoma" panose="020B0604030504040204" pitchFamily="34" charset="0"/>
              <a:ea typeface="Tahoma" panose="020B0604030504040204" pitchFamily="34" charset="0"/>
              <a:cs typeface="Tahoma" panose="020B0604030504040204" pitchFamily="34" charset="0"/>
            </a:endParaRPr>
          </a:p>
        </p:txBody>
      </p:sp>
      <p:sp>
        <p:nvSpPr>
          <p:cNvPr id="12" name="Arrow: Up 11">
            <a:extLst>
              <a:ext uri="{FF2B5EF4-FFF2-40B4-BE49-F238E27FC236}">
                <a16:creationId xmlns:a16="http://schemas.microsoft.com/office/drawing/2014/main" id="{AC66D88F-2EC1-C31B-7002-2BA73862A1D7}"/>
              </a:ext>
            </a:extLst>
          </p:cNvPr>
          <p:cNvSpPr/>
          <p:nvPr/>
        </p:nvSpPr>
        <p:spPr>
          <a:xfrm rot="5400000">
            <a:off x="8211387" y="2029877"/>
            <a:ext cx="605471" cy="2360391"/>
          </a:xfrm>
          <a:prstGeom prst="upArrow">
            <a:avLst>
              <a:gd name="adj1" fmla="val 25510"/>
              <a:gd name="adj2" fmla="val 48980"/>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no"/>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a:latin typeface="Tahoma" panose="020B0604030504040204" pitchFamily="34" charset="0"/>
              <a:ea typeface="Tahoma" panose="020B0604030504040204" pitchFamily="34" charset="0"/>
              <a:cs typeface="Tahoma" panose="020B0604030504040204" pitchFamily="34" charset="0"/>
            </a:endParaRPr>
          </a:p>
        </p:txBody>
      </p:sp>
      <p:sp>
        <p:nvSpPr>
          <p:cNvPr id="13" name="Rectangle: Rounded Corners 12">
            <a:extLst>
              <a:ext uri="{FF2B5EF4-FFF2-40B4-BE49-F238E27FC236}">
                <a16:creationId xmlns:a16="http://schemas.microsoft.com/office/drawing/2014/main" id="{CB269DC7-04B5-65C9-601E-02B3F5EC4592}"/>
              </a:ext>
            </a:extLst>
          </p:cNvPr>
          <p:cNvSpPr/>
          <p:nvPr/>
        </p:nvSpPr>
        <p:spPr>
          <a:xfrm>
            <a:off x="5008481" y="1693882"/>
            <a:ext cx="2346632" cy="1058945"/>
          </a:xfrm>
          <a:prstGeom prst="roundRect">
            <a:avLst/>
          </a:prstGeom>
          <a:solidFill>
            <a:srgbClr val="C00000"/>
          </a:solid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39" tIns="45719" rIns="91439" bIns="45719" numCol="1" spcCol="0" rtlCol="0" fromWordArt="0" anchor="ctr" anchorCtr="0" forceAA="0" compatLnSpc="1">
            <a:prstTxWarp prst="textNoShape">
              <a:avLst/>
            </a:prstTxWarp>
            <a:noAutofit/>
          </a:bodyPr>
          <a:lstStyle>
            <a:defPPr>
              <a:defRPr lang="no"/>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nb-NO" sz="2400" b="1">
                <a:solidFill>
                  <a:schemeClr val="bg2"/>
                </a:solidFill>
              </a:rPr>
              <a:t>Vektorsøk / Hybridsøk</a:t>
            </a:r>
            <a:endParaRPr lang="en-US" sz="2400" b="1">
              <a:solidFill>
                <a:schemeClr val="bg2"/>
              </a:solidFill>
            </a:endParaRPr>
          </a:p>
        </p:txBody>
      </p:sp>
      <p:sp>
        <p:nvSpPr>
          <p:cNvPr id="14" name="Arrow: Up 13">
            <a:extLst>
              <a:ext uri="{FF2B5EF4-FFF2-40B4-BE49-F238E27FC236}">
                <a16:creationId xmlns:a16="http://schemas.microsoft.com/office/drawing/2014/main" id="{7B226D67-42EE-4A2C-BA14-CD309139FEE3}"/>
              </a:ext>
            </a:extLst>
          </p:cNvPr>
          <p:cNvSpPr/>
          <p:nvPr/>
        </p:nvSpPr>
        <p:spPr>
          <a:xfrm rot="16844108">
            <a:off x="8205195" y="1310803"/>
            <a:ext cx="605471" cy="2491395"/>
          </a:xfrm>
          <a:prstGeom prst="upArrow">
            <a:avLst>
              <a:gd name="adj1" fmla="val 25510"/>
              <a:gd name="adj2" fmla="val 48980"/>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no"/>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a:latin typeface="Tahoma" panose="020B0604030504040204" pitchFamily="34" charset="0"/>
              <a:ea typeface="Tahoma" panose="020B0604030504040204" pitchFamily="34" charset="0"/>
              <a:cs typeface="Tahoma" panose="020B0604030504040204" pitchFamily="34" charset="0"/>
            </a:endParaRPr>
          </a:p>
        </p:txBody>
      </p:sp>
      <p:sp>
        <p:nvSpPr>
          <p:cNvPr id="15" name="TextBox 16">
            <a:extLst>
              <a:ext uri="{FF2B5EF4-FFF2-40B4-BE49-F238E27FC236}">
                <a16:creationId xmlns:a16="http://schemas.microsoft.com/office/drawing/2014/main" id="{ED733996-6BC5-FB89-2C04-72CC8B3A50A7}"/>
              </a:ext>
            </a:extLst>
          </p:cNvPr>
          <p:cNvSpPr txBox="1"/>
          <p:nvPr/>
        </p:nvSpPr>
        <p:spPr>
          <a:xfrm>
            <a:off x="7423426" y="3274167"/>
            <a:ext cx="2169007" cy="830997"/>
          </a:xfrm>
          <a:prstGeom prst="rect">
            <a:avLst/>
          </a:prstGeom>
          <a:noFill/>
        </p:spPr>
        <p:txBody>
          <a:bodyPr wrap="square" rtlCol="0">
            <a:spAutoFit/>
          </a:bodyPr>
          <a:lstStyle>
            <a:defPPr>
              <a:defRPr lang="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nb-NO" sz="2400" b="1" dirty="0">
                <a:solidFill>
                  <a:schemeClr val="bg1"/>
                </a:solidFill>
              </a:rPr>
              <a:t>Embedding</a:t>
            </a:r>
            <a:br>
              <a:rPr lang="nb-NO" sz="2400" b="1" dirty="0">
                <a:solidFill>
                  <a:schemeClr val="bg1"/>
                </a:solidFill>
              </a:rPr>
            </a:br>
            <a:endParaRPr lang="en-US" sz="2400" b="1" dirty="0">
              <a:solidFill>
                <a:schemeClr val="bg1"/>
              </a:solidFill>
            </a:endParaRPr>
          </a:p>
        </p:txBody>
      </p:sp>
      <p:sp>
        <p:nvSpPr>
          <p:cNvPr id="16" name="Arrow: Up 15">
            <a:extLst>
              <a:ext uri="{FF2B5EF4-FFF2-40B4-BE49-F238E27FC236}">
                <a16:creationId xmlns:a16="http://schemas.microsoft.com/office/drawing/2014/main" id="{67DACEB3-CD8A-10AE-205C-391D0E43B645}"/>
              </a:ext>
            </a:extLst>
          </p:cNvPr>
          <p:cNvSpPr/>
          <p:nvPr/>
        </p:nvSpPr>
        <p:spPr>
          <a:xfrm rot="16200000">
            <a:off x="3725967" y="1318147"/>
            <a:ext cx="605471" cy="1916728"/>
          </a:xfrm>
          <a:prstGeom prst="upArrow">
            <a:avLst>
              <a:gd name="adj1" fmla="val 25510"/>
              <a:gd name="adj2" fmla="val 48980"/>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no"/>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a:latin typeface="Tahoma" panose="020B0604030504040204" pitchFamily="34" charset="0"/>
              <a:ea typeface="Tahoma" panose="020B0604030504040204" pitchFamily="34" charset="0"/>
              <a:cs typeface="Tahoma" panose="020B0604030504040204" pitchFamily="34" charset="0"/>
            </a:endParaRPr>
          </a:p>
        </p:txBody>
      </p:sp>
      <p:sp>
        <p:nvSpPr>
          <p:cNvPr id="17" name="Rectangle: Rounded Corners 16">
            <a:extLst>
              <a:ext uri="{FF2B5EF4-FFF2-40B4-BE49-F238E27FC236}">
                <a16:creationId xmlns:a16="http://schemas.microsoft.com/office/drawing/2014/main" id="{7508B17C-A83E-D60E-EEE6-54644BD24A75}"/>
              </a:ext>
            </a:extLst>
          </p:cNvPr>
          <p:cNvSpPr/>
          <p:nvPr/>
        </p:nvSpPr>
        <p:spPr>
          <a:xfrm>
            <a:off x="935036" y="1983750"/>
            <a:ext cx="2112303" cy="574148"/>
          </a:xfrm>
          <a:prstGeom prst="roundRect">
            <a:avLst/>
          </a:prstGeom>
          <a:solidFill>
            <a:srgbClr val="C00000"/>
          </a:solid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39" tIns="45719" rIns="91439" bIns="45719" numCol="1" spcCol="0" rtlCol="0" fromWordArt="0" anchor="ctr" anchorCtr="0" forceAA="0" compatLnSpc="1">
            <a:prstTxWarp prst="textNoShape">
              <a:avLst/>
            </a:prstTxWarp>
            <a:noAutofit/>
          </a:bodyPr>
          <a:lstStyle>
            <a:defPPr>
              <a:defRPr lang="no"/>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nb-NO" sz="2540" b="1" dirty="0">
                <a:solidFill>
                  <a:schemeClr val="bg2"/>
                </a:solidFill>
              </a:rPr>
              <a:t>LLM (SCU)</a:t>
            </a:r>
            <a:endParaRPr lang="en-US" sz="2540" b="1" dirty="0">
              <a:solidFill>
                <a:schemeClr val="bg2"/>
              </a:solidFill>
            </a:endParaRPr>
          </a:p>
        </p:txBody>
      </p:sp>
      <p:sp>
        <p:nvSpPr>
          <p:cNvPr id="18" name="Arrow: Up 17">
            <a:extLst>
              <a:ext uri="{FF2B5EF4-FFF2-40B4-BE49-F238E27FC236}">
                <a16:creationId xmlns:a16="http://schemas.microsoft.com/office/drawing/2014/main" id="{3E73E7B7-470B-35AF-B77B-2E96901C9F41}"/>
              </a:ext>
            </a:extLst>
          </p:cNvPr>
          <p:cNvSpPr/>
          <p:nvPr/>
        </p:nvSpPr>
        <p:spPr>
          <a:xfrm>
            <a:off x="1078352" y="3217003"/>
            <a:ext cx="605471" cy="770991"/>
          </a:xfrm>
          <a:prstGeom prst="upArrow">
            <a:avLst>
              <a:gd name="adj1" fmla="val 25510"/>
              <a:gd name="adj2" fmla="val 48980"/>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no"/>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a:latin typeface="Tahoma" panose="020B0604030504040204" pitchFamily="34" charset="0"/>
              <a:ea typeface="Tahoma" panose="020B0604030504040204" pitchFamily="34" charset="0"/>
              <a:cs typeface="Tahoma" panose="020B0604030504040204" pitchFamily="34" charset="0"/>
            </a:endParaRPr>
          </a:p>
        </p:txBody>
      </p:sp>
      <p:sp>
        <p:nvSpPr>
          <p:cNvPr id="19" name="Arrow: Up 18">
            <a:extLst>
              <a:ext uri="{FF2B5EF4-FFF2-40B4-BE49-F238E27FC236}">
                <a16:creationId xmlns:a16="http://schemas.microsoft.com/office/drawing/2014/main" id="{BA27FE0F-95DD-B2D3-C261-E683202D4BF1}"/>
              </a:ext>
            </a:extLst>
          </p:cNvPr>
          <p:cNvSpPr/>
          <p:nvPr/>
        </p:nvSpPr>
        <p:spPr>
          <a:xfrm rot="10800000">
            <a:off x="2109694" y="3217004"/>
            <a:ext cx="605471" cy="795800"/>
          </a:xfrm>
          <a:prstGeom prst="upArrow">
            <a:avLst>
              <a:gd name="adj1" fmla="val 25510"/>
              <a:gd name="adj2" fmla="val 48980"/>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no"/>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a:latin typeface="Tahoma" panose="020B0604030504040204" pitchFamily="34" charset="0"/>
              <a:ea typeface="Tahoma" panose="020B0604030504040204" pitchFamily="34" charset="0"/>
              <a:cs typeface="Tahoma" panose="020B0604030504040204" pitchFamily="34" charset="0"/>
            </a:endParaRPr>
          </a:p>
        </p:txBody>
      </p:sp>
      <p:sp>
        <p:nvSpPr>
          <p:cNvPr id="20" name="Rectangle: Rounded Corners 19">
            <a:extLst>
              <a:ext uri="{FF2B5EF4-FFF2-40B4-BE49-F238E27FC236}">
                <a16:creationId xmlns:a16="http://schemas.microsoft.com/office/drawing/2014/main" id="{0B8BCC30-08F7-8263-907D-70781D5042AA}"/>
              </a:ext>
            </a:extLst>
          </p:cNvPr>
          <p:cNvSpPr/>
          <p:nvPr/>
        </p:nvSpPr>
        <p:spPr>
          <a:xfrm>
            <a:off x="925308" y="2736085"/>
            <a:ext cx="2112303" cy="454099"/>
          </a:xfrm>
          <a:prstGeom prst="roundRect">
            <a:avLst/>
          </a:prstGeom>
          <a:solidFill>
            <a:srgbClr val="C00000"/>
          </a:solid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39" tIns="45719" rIns="91439" bIns="45719" numCol="1" spcCol="0" rtlCol="0" fromWordArt="0" anchor="ctr" anchorCtr="0" forceAA="0" compatLnSpc="1">
            <a:prstTxWarp prst="textNoShape">
              <a:avLst/>
            </a:prstTxWarp>
            <a:noAutofit/>
          </a:bodyPr>
          <a:lstStyle>
            <a:defPPr>
              <a:defRPr lang="no"/>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nb-NO" sz="2540" b="1" dirty="0">
                <a:solidFill>
                  <a:schemeClr val="bg2"/>
                </a:solidFill>
              </a:rPr>
              <a:t>Søk</a:t>
            </a:r>
            <a:endParaRPr lang="en-US" sz="2540" b="1" dirty="0">
              <a:solidFill>
                <a:schemeClr val="bg2"/>
              </a:solidFill>
            </a:endParaRPr>
          </a:p>
        </p:txBody>
      </p:sp>
      <p:sp>
        <p:nvSpPr>
          <p:cNvPr id="21" name="Arrow: Up 20">
            <a:extLst>
              <a:ext uri="{FF2B5EF4-FFF2-40B4-BE49-F238E27FC236}">
                <a16:creationId xmlns:a16="http://schemas.microsoft.com/office/drawing/2014/main" id="{AF2DBF04-6ED3-6B65-004E-0FC4D685DE46}"/>
              </a:ext>
            </a:extLst>
          </p:cNvPr>
          <p:cNvSpPr/>
          <p:nvPr/>
        </p:nvSpPr>
        <p:spPr>
          <a:xfrm rot="4636472">
            <a:off x="3743670" y="1796527"/>
            <a:ext cx="605471" cy="1945664"/>
          </a:xfrm>
          <a:prstGeom prst="upArrow">
            <a:avLst>
              <a:gd name="adj1" fmla="val 30014"/>
              <a:gd name="adj2" fmla="val 48980"/>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no"/>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a:latin typeface="Tahoma" panose="020B0604030504040204" pitchFamily="34" charset="0"/>
              <a:ea typeface="Tahoma" panose="020B0604030504040204" pitchFamily="34" charset="0"/>
              <a:cs typeface="Tahoma" panose="020B0604030504040204" pitchFamily="34" charset="0"/>
            </a:endParaRPr>
          </a:p>
        </p:txBody>
      </p:sp>
      <p:sp>
        <p:nvSpPr>
          <p:cNvPr id="22" name="Rectangle: Rounded Corners 21">
            <a:extLst>
              <a:ext uri="{FF2B5EF4-FFF2-40B4-BE49-F238E27FC236}">
                <a16:creationId xmlns:a16="http://schemas.microsoft.com/office/drawing/2014/main" id="{CF2BF0C7-203C-4023-0776-3B4766DAD29B}"/>
              </a:ext>
            </a:extLst>
          </p:cNvPr>
          <p:cNvSpPr/>
          <p:nvPr/>
        </p:nvSpPr>
        <p:spPr>
          <a:xfrm>
            <a:off x="2237146" y="3999771"/>
            <a:ext cx="1931952" cy="867288"/>
          </a:xfrm>
          <a:prstGeom prst="roundRect">
            <a:avLst/>
          </a:prstGeom>
          <a:solidFill>
            <a:srgbClr val="C00000"/>
          </a:solid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39" tIns="45719" rIns="91439" bIns="45719" numCol="1" spcCol="0" rtlCol="0" fromWordArt="0" anchor="ctr" anchorCtr="0" forceAA="0" compatLnSpc="1">
            <a:prstTxWarp prst="textNoShape">
              <a:avLst/>
            </a:prstTxWarp>
            <a:noAutofit/>
          </a:bodyPr>
          <a:lstStyle>
            <a:defPPr>
              <a:defRPr lang="no"/>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nb-NO" sz="1600" b="1" i="1" dirty="0">
                <a:solidFill>
                  <a:schemeClr val="bg2"/>
                </a:solidFill>
              </a:rPr>
              <a:t>«Dette er våre beredskapsplan på»</a:t>
            </a:r>
            <a:endParaRPr lang="en-US" sz="1600" b="1" i="1" dirty="0">
              <a:solidFill>
                <a:schemeClr val="bg2"/>
              </a:solidFill>
            </a:endParaRPr>
          </a:p>
        </p:txBody>
      </p:sp>
      <p:grpSp>
        <p:nvGrpSpPr>
          <p:cNvPr id="23" name="Group 22">
            <a:extLst>
              <a:ext uri="{FF2B5EF4-FFF2-40B4-BE49-F238E27FC236}">
                <a16:creationId xmlns:a16="http://schemas.microsoft.com/office/drawing/2014/main" id="{49AFB7D7-7914-D991-8F82-349BFCCE9DD0}"/>
              </a:ext>
            </a:extLst>
          </p:cNvPr>
          <p:cNvGrpSpPr>
            <a:grpSpLocks noChangeAspect="1"/>
          </p:cNvGrpSpPr>
          <p:nvPr/>
        </p:nvGrpSpPr>
        <p:grpSpPr>
          <a:xfrm>
            <a:off x="1651760" y="4901768"/>
            <a:ext cx="869764" cy="1307838"/>
            <a:chOff x="2559051" y="11390313"/>
            <a:chExt cx="431801" cy="649288"/>
          </a:xfrm>
        </p:grpSpPr>
        <p:sp>
          <p:nvSpPr>
            <p:cNvPr id="25" name="Freeform 663">
              <a:extLst>
                <a:ext uri="{FF2B5EF4-FFF2-40B4-BE49-F238E27FC236}">
                  <a16:creationId xmlns:a16="http://schemas.microsoft.com/office/drawing/2014/main" id="{815ACA4C-A0CE-A13D-8FC2-44DEF42255AE}"/>
                </a:ext>
              </a:extLst>
            </p:cNvPr>
            <p:cNvSpPr>
              <a:spLocks noEditPoints="1"/>
            </p:cNvSpPr>
            <p:nvPr/>
          </p:nvSpPr>
          <p:spPr bwMode="auto">
            <a:xfrm>
              <a:off x="2601914" y="11390313"/>
              <a:ext cx="373063" cy="361950"/>
            </a:xfrm>
            <a:custGeom>
              <a:avLst/>
              <a:gdLst>
                <a:gd name="T0" fmla="*/ 407 w 895"/>
                <a:gd name="T1" fmla="*/ 871 h 871"/>
                <a:gd name="T2" fmla="*/ 65 w 895"/>
                <a:gd name="T3" fmla="*/ 540 h 871"/>
                <a:gd name="T4" fmla="*/ 67 w 895"/>
                <a:gd name="T5" fmla="*/ 221 h 871"/>
                <a:gd name="T6" fmla="*/ 397 w 895"/>
                <a:gd name="T7" fmla="*/ 0 h 871"/>
                <a:gd name="T8" fmla="*/ 816 w 895"/>
                <a:gd name="T9" fmla="*/ 17 h 871"/>
                <a:gd name="T10" fmla="*/ 835 w 895"/>
                <a:gd name="T11" fmla="*/ 30 h 871"/>
                <a:gd name="T12" fmla="*/ 749 w 895"/>
                <a:gd name="T13" fmla="*/ 550 h 871"/>
                <a:gd name="T14" fmla="*/ 692 w 895"/>
                <a:gd name="T15" fmla="*/ 731 h 871"/>
                <a:gd name="T16" fmla="*/ 407 w 895"/>
                <a:gd name="T17" fmla="*/ 871 h 871"/>
                <a:gd name="T18" fmla="*/ 397 w 895"/>
                <a:gd name="T19" fmla="*/ 46 h 871"/>
                <a:gd name="T20" fmla="*/ 109 w 895"/>
                <a:gd name="T21" fmla="*/ 242 h 871"/>
                <a:gd name="T22" fmla="*/ 110 w 895"/>
                <a:gd name="T23" fmla="*/ 526 h 871"/>
                <a:gd name="T24" fmla="*/ 111 w 895"/>
                <a:gd name="T25" fmla="*/ 534 h 871"/>
                <a:gd name="T26" fmla="*/ 407 w 895"/>
                <a:gd name="T27" fmla="*/ 824 h 871"/>
                <a:gd name="T28" fmla="*/ 623 w 895"/>
                <a:gd name="T29" fmla="*/ 744 h 871"/>
                <a:gd name="T30" fmla="*/ 703 w 895"/>
                <a:gd name="T31" fmla="*/ 547 h 871"/>
                <a:gd name="T32" fmla="*/ 704 w 895"/>
                <a:gd name="T33" fmla="*/ 536 h 871"/>
                <a:gd name="T34" fmla="*/ 798 w 895"/>
                <a:gd name="T35" fmla="*/ 63 h 871"/>
                <a:gd name="T36" fmla="*/ 397 w 895"/>
                <a:gd name="T37" fmla="*/ 46 h 8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95" h="871">
                  <a:moveTo>
                    <a:pt x="407" y="871"/>
                  </a:moveTo>
                  <a:cubicBezTo>
                    <a:pt x="95" y="871"/>
                    <a:pt x="67" y="580"/>
                    <a:pt x="65" y="540"/>
                  </a:cubicBezTo>
                  <a:cubicBezTo>
                    <a:pt x="55" y="512"/>
                    <a:pt x="0" y="354"/>
                    <a:pt x="67" y="221"/>
                  </a:cubicBezTo>
                  <a:cubicBezTo>
                    <a:pt x="140" y="78"/>
                    <a:pt x="257" y="0"/>
                    <a:pt x="397" y="0"/>
                  </a:cubicBezTo>
                  <a:cubicBezTo>
                    <a:pt x="527" y="0"/>
                    <a:pt x="813" y="17"/>
                    <a:pt x="816" y="17"/>
                  </a:cubicBezTo>
                  <a:cubicBezTo>
                    <a:pt x="824" y="18"/>
                    <a:pt x="832" y="23"/>
                    <a:pt x="835" y="30"/>
                  </a:cubicBezTo>
                  <a:cubicBezTo>
                    <a:pt x="895" y="155"/>
                    <a:pt x="769" y="496"/>
                    <a:pt x="749" y="550"/>
                  </a:cubicBezTo>
                  <a:cubicBezTo>
                    <a:pt x="749" y="583"/>
                    <a:pt x="737" y="662"/>
                    <a:pt x="692" y="731"/>
                  </a:cubicBezTo>
                  <a:cubicBezTo>
                    <a:pt x="651" y="795"/>
                    <a:pt x="568" y="871"/>
                    <a:pt x="407" y="871"/>
                  </a:cubicBezTo>
                  <a:close/>
                  <a:moveTo>
                    <a:pt x="397" y="46"/>
                  </a:moveTo>
                  <a:cubicBezTo>
                    <a:pt x="273" y="46"/>
                    <a:pt x="174" y="114"/>
                    <a:pt x="109" y="242"/>
                  </a:cubicBezTo>
                  <a:cubicBezTo>
                    <a:pt x="46" y="366"/>
                    <a:pt x="109" y="524"/>
                    <a:pt x="110" y="526"/>
                  </a:cubicBezTo>
                  <a:cubicBezTo>
                    <a:pt x="111" y="529"/>
                    <a:pt x="111" y="531"/>
                    <a:pt x="111" y="534"/>
                  </a:cubicBezTo>
                  <a:cubicBezTo>
                    <a:pt x="112" y="546"/>
                    <a:pt x="120" y="824"/>
                    <a:pt x="407" y="824"/>
                  </a:cubicBezTo>
                  <a:cubicBezTo>
                    <a:pt x="499" y="824"/>
                    <a:pt x="572" y="797"/>
                    <a:pt x="623" y="744"/>
                  </a:cubicBezTo>
                  <a:cubicBezTo>
                    <a:pt x="699" y="665"/>
                    <a:pt x="703" y="555"/>
                    <a:pt x="703" y="547"/>
                  </a:cubicBezTo>
                  <a:cubicBezTo>
                    <a:pt x="702" y="544"/>
                    <a:pt x="703" y="540"/>
                    <a:pt x="704" y="536"/>
                  </a:cubicBezTo>
                  <a:cubicBezTo>
                    <a:pt x="742" y="437"/>
                    <a:pt x="830" y="167"/>
                    <a:pt x="798" y="63"/>
                  </a:cubicBezTo>
                  <a:cubicBezTo>
                    <a:pt x="738" y="59"/>
                    <a:pt x="509" y="46"/>
                    <a:pt x="397" y="46"/>
                  </a:cubicBezTo>
                  <a:close/>
                </a:path>
              </a:pathLst>
            </a:custGeom>
            <a:solidFill>
              <a:srgbClr val="555557"/>
            </a:solidFill>
            <a:ln w="9525">
              <a:solidFill>
                <a:schemeClr val="bg1"/>
              </a:solidFill>
              <a:round/>
              <a:headEnd/>
              <a:tailEnd/>
            </a:ln>
          </p:spPr>
          <p:txBody>
            <a:bodyPr vert="horz" wrap="square" lIns="51612" tIns="25805" rIns="51612" bIns="25805" numCol="1" anchor="t" anchorCtr="0" compatLnSpc="1">
              <a:prstTxWarp prst="textNoShape">
                <a:avLst/>
              </a:prstTxWarp>
            </a:bodyPr>
            <a:lstStyle>
              <a:defPPr>
                <a:defRPr lang="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09570"/>
              <a:endParaRPr lang="nb-NO" sz="1016">
                <a:solidFill>
                  <a:prstClr val="black"/>
                </a:solidFill>
                <a:latin typeface="Tahoma" panose="020B0604030504040204" pitchFamily="34" charset="0"/>
                <a:ea typeface="Tahoma" panose="020B0604030504040204" pitchFamily="34" charset="0"/>
                <a:cs typeface="Tahoma" panose="020B0604030504040204" pitchFamily="34" charset="0"/>
              </a:endParaRPr>
            </a:p>
          </p:txBody>
        </p:sp>
        <p:sp>
          <p:nvSpPr>
            <p:cNvPr id="26" name="Freeform 664">
              <a:extLst>
                <a:ext uri="{FF2B5EF4-FFF2-40B4-BE49-F238E27FC236}">
                  <a16:creationId xmlns:a16="http://schemas.microsoft.com/office/drawing/2014/main" id="{D03D80C2-071B-44AF-0E9B-E486E4D27222}"/>
                </a:ext>
              </a:extLst>
            </p:cNvPr>
            <p:cNvSpPr>
              <a:spLocks/>
            </p:cNvSpPr>
            <p:nvPr/>
          </p:nvSpPr>
          <p:spPr bwMode="auto">
            <a:xfrm>
              <a:off x="2836864" y="11780838"/>
              <a:ext cx="153988" cy="258763"/>
            </a:xfrm>
            <a:custGeom>
              <a:avLst/>
              <a:gdLst>
                <a:gd name="T0" fmla="*/ 344 w 369"/>
                <a:gd name="T1" fmla="*/ 624 h 624"/>
                <a:gd name="T2" fmla="*/ 321 w 369"/>
                <a:gd name="T3" fmla="*/ 601 h 624"/>
                <a:gd name="T4" fmla="*/ 321 w 369"/>
                <a:gd name="T5" fmla="*/ 297 h 624"/>
                <a:gd name="T6" fmla="*/ 263 w 369"/>
                <a:gd name="T7" fmla="*/ 158 h 624"/>
                <a:gd name="T8" fmla="*/ 18 w 369"/>
                <a:gd name="T9" fmla="*/ 48 h 624"/>
                <a:gd name="T10" fmla="*/ 5 w 369"/>
                <a:gd name="T11" fmla="*/ 17 h 624"/>
                <a:gd name="T12" fmla="*/ 36 w 369"/>
                <a:gd name="T13" fmla="*/ 5 h 624"/>
                <a:gd name="T14" fmla="*/ 285 w 369"/>
                <a:gd name="T15" fmla="*/ 117 h 624"/>
                <a:gd name="T16" fmla="*/ 367 w 369"/>
                <a:gd name="T17" fmla="*/ 298 h 624"/>
                <a:gd name="T18" fmla="*/ 367 w 369"/>
                <a:gd name="T19" fmla="*/ 601 h 624"/>
                <a:gd name="T20" fmla="*/ 344 w 369"/>
                <a:gd name="T21" fmla="*/ 624 h 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9" h="624">
                  <a:moveTo>
                    <a:pt x="344" y="624"/>
                  </a:moveTo>
                  <a:cubicBezTo>
                    <a:pt x="331" y="624"/>
                    <a:pt x="321" y="614"/>
                    <a:pt x="321" y="601"/>
                  </a:cubicBezTo>
                  <a:cubicBezTo>
                    <a:pt x="321" y="297"/>
                    <a:pt x="321" y="297"/>
                    <a:pt x="321" y="297"/>
                  </a:cubicBezTo>
                  <a:cubicBezTo>
                    <a:pt x="321" y="296"/>
                    <a:pt x="322" y="191"/>
                    <a:pt x="263" y="158"/>
                  </a:cubicBezTo>
                  <a:cubicBezTo>
                    <a:pt x="192" y="119"/>
                    <a:pt x="20" y="48"/>
                    <a:pt x="18" y="48"/>
                  </a:cubicBezTo>
                  <a:cubicBezTo>
                    <a:pt x="6" y="43"/>
                    <a:pt x="0" y="29"/>
                    <a:pt x="5" y="17"/>
                  </a:cubicBezTo>
                  <a:cubicBezTo>
                    <a:pt x="10" y="5"/>
                    <a:pt x="24" y="0"/>
                    <a:pt x="36" y="5"/>
                  </a:cubicBezTo>
                  <a:cubicBezTo>
                    <a:pt x="43" y="8"/>
                    <a:pt x="212" y="77"/>
                    <a:pt x="285" y="117"/>
                  </a:cubicBezTo>
                  <a:cubicBezTo>
                    <a:pt x="369" y="164"/>
                    <a:pt x="367" y="293"/>
                    <a:pt x="367" y="298"/>
                  </a:cubicBezTo>
                  <a:cubicBezTo>
                    <a:pt x="367" y="601"/>
                    <a:pt x="367" y="601"/>
                    <a:pt x="367" y="601"/>
                  </a:cubicBezTo>
                  <a:cubicBezTo>
                    <a:pt x="367" y="614"/>
                    <a:pt x="357" y="624"/>
                    <a:pt x="344" y="624"/>
                  </a:cubicBezTo>
                  <a:close/>
                </a:path>
              </a:pathLst>
            </a:custGeom>
            <a:solidFill>
              <a:srgbClr val="555557"/>
            </a:solidFill>
            <a:ln w="9525">
              <a:solidFill>
                <a:schemeClr val="bg1"/>
              </a:solidFill>
              <a:round/>
              <a:headEnd/>
              <a:tailEnd/>
            </a:ln>
          </p:spPr>
          <p:txBody>
            <a:bodyPr vert="horz" wrap="square" lIns="51612" tIns="25805" rIns="51612" bIns="25805" numCol="1" anchor="t" anchorCtr="0" compatLnSpc="1">
              <a:prstTxWarp prst="textNoShape">
                <a:avLst/>
              </a:prstTxWarp>
            </a:bodyPr>
            <a:lstStyle>
              <a:defPPr>
                <a:defRPr lang="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09570"/>
              <a:endParaRPr lang="nb-NO" sz="1016">
                <a:solidFill>
                  <a:prstClr val="black"/>
                </a:solidFill>
                <a:latin typeface="Tahoma" panose="020B0604030504040204" pitchFamily="34" charset="0"/>
                <a:ea typeface="Tahoma" panose="020B0604030504040204" pitchFamily="34" charset="0"/>
                <a:cs typeface="Tahoma" panose="020B0604030504040204" pitchFamily="34" charset="0"/>
              </a:endParaRPr>
            </a:p>
          </p:txBody>
        </p:sp>
        <p:sp>
          <p:nvSpPr>
            <p:cNvPr id="27" name="Freeform 665">
              <a:extLst>
                <a:ext uri="{FF2B5EF4-FFF2-40B4-BE49-F238E27FC236}">
                  <a16:creationId xmlns:a16="http://schemas.microsoft.com/office/drawing/2014/main" id="{12EA645F-7530-D24A-1FF0-F4682152FB81}"/>
                </a:ext>
              </a:extLst>
            </p:cNvPr>
            <p:cNvSpPr>
              <a:spLocks/>
            </p:cNvSpPr>
            <p:nvPr/>
          </p:nvSpPr>
          <p:spPr bwMode="auto">
            <a:xfrm>
              <a:off x="2687639" y="11712576"/>
              <a:ext cx="169863" cy="146050"/>
            </a:xfrm>
            <a:custGeom>
              <a:avLst/>
              <a:gdLst>
                <a:gd name="T0" fmla="*/ 202 w 410"/>
                <a:gd name="T1" fmla="*/ 350 h 350"/>
                <a:gd name="T2" fmla="*/ 5 w 410"/>
                <a:gd name="T3" fmla="*/ 199 h 350"/>
                <a:gd name="T4" fmla="*/ 17 w 410"/>
                <a:gd name="T5" fmla="*/ 169 h 350"/>
                <a:gd name="T6" fmla="*/ 48 w 410"/>
                <a:gd name="T7" fmla="*/ 181 h 350"/>
                <a:gd name="T8" fmla="*/ 202 w 410"/>
                <a:gd name="T9" fmla="*/ 303 h 350"/>
                <a:gd name="T10" fmla="*/ 364 w 410"/>
                <a:gd name="T11" fmla="*/ 185 h 350"/>
                <a:gd name="T12" fmla="*/ 364 w 410"/>
                <a:gd name="T13" fmla="*/ 24 h 350"/>
                <a:gd name="T14" fmla="*/ 387 w 410"/>
                <a:gd name="T15" fmla="*/ 0 h 350"/>
                <a:gd name="T16" fmla="*/ 410 w 410"/>
                <a:gd name="T17" fmla="*/ 24 h 350"/>
                <a:gd name="T18" fmla="*/ 410 w 410"/>
                <a:gd name="T19" fmla="*/ 190 h 350"/>
                <a:gd name="T20" fmla="*/ 408 w 410"/>
                <a:gd name="T21" fmla="*/ 200 h 350"/>
                <a:gd name="T22" fmla="*/ 202 w 410"/>
                <a:gd name="T23" fmla="*/ 350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0" h="350">
                  <a:moveTo>
                    <a:pt x="202" y="350"/>
                  </a:moveTo>
                  <a:cubicBezTo>
                    <a:pt x="69" y="350"/>
                    <a:pt x="7" y="205"/>
                    <a:pt x="5" y="199"/>
                  </a:cubicBezTo>
                  <a:cubicBezTo>
                    <a:pt x="0" y="187"/>
                    <a:pt x="5" y="174"/>
                    <a:pt x="17" y="169"/>
                  </a:cubicBezTo>
                  <a:cubicBezTo>
                    <a:pt x="29" y="164"/>
                    <a:pt x="43" y="169"/>
                    <a:pt x="48" y="181"/>
                  </a:cubicBezTo>
                  <a:cubicBezTo>
                    <a:pt x="48" y="182"/>
                    <a:pt x="100" y="303"/>
                    <a:pt x="202" y="303"/>
                  </a:cubicBezTo>
                  <a:cubicBezTo>
                    <a:pt x="299" y="303"/>
                    <a:pt x="353" y="206"/>
                    <a:pt x="364" y="185"/>
                  </a:cubicBezTo>
                  <a:cubicBezTo>
                    <a:pt x="364" y="24"/>
                    <a:pt x="364" y="24"/>
                    <a:pt x="364" y="24"/>
                  </a:cubicBezTo>
                  <a:cubicBezTo>
                    <a:pt x="364" y="11"/>
                    <a:pt x="374" y="0"/>
                    <a:pt x="387" y="0"/>
                  </a:cubicBezTo>
                  <a:cubicBezTo>
                    <a:pt x="400" y="0"/>
                    <a:pt x="410" y="11"/>
                    <a:pt x="410" y="24"/>
                  </a:cubicBezTo>
                  <a:cubicBezTo>
                    <a:pt x="410" y="190"/>
                    <a:pt x="410" y="190"/>
                    <a:pt x="410" y="190"/>
                  </a:cubicBezTo>
                  <a:cubicBezTo>
                    <a:pt x="410" y="193"/>
                    <a:pt x="409" y="197"/>
                    <a:pt x="408" y="200"/>
                  </a:cubicBezTo>
                  <a:cubicBezTo>
                    <a:pt x="405" y="206"/>
                    <a:pt x="340" y="350"/>
                    <a:pt x="202" y="350"/>
                  </a:cubicBezTo>
                  <a:close/>
                </a:path>
              </a:pathLst>
            </a:custGeom>
            <a:solidFill>
              <a:srgbClr val="555557"/>
            </a:solidFill>
            <a:ln w="9525">
              <a:solidFill>
                <a:schemeClr val="bg1"/>
              </a:solidFill>
              <a:round/>
              <a:headEnd/>
              <a:tailEnd/>
            </a:ln>
          </p:spPr>
          <p:txBody>
            <a:bodyPr vert="horz" wrap="square" lIns="51612" tIns="25805" rIns="51612" bIns="25805" numCol="1" anchor="t" anchorCtr="0" compatLnSpc="1">
              <a:prstTxWarp prst="textNoShape">
                <a:avLst/>
              </a:prstTxWarp>
            </a:bodyPr>
            <a:lstStyle>
              <a:defPPr>
                <a:defRPr lang="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09570"/>
              <a:endParaRPr lang="nb-NO" sz="1016">
                <a:solidFill>
                  <a:prstClr val="black"/>
                </a:solidFill>
                <a:latin typeface="Tahoma" panose="020B0604030504040204" pitchFamily="34" charset="0"/>
                <a:ea typeface="Tahoma" panose="020B0604030504040204" pitchFamily="34" charset="0"/>
                <a:cs typeface="Tahoma" panose="020B0604030504040204" pitchFamily="34" charset="0"/>
              </a:endParaRPr>
            </a:p>
          </p:txBody>
        </p:sp>
        <p:sp>
          <p:nvSpPr>
            <p:cNvPr id="28" name="Freeform 666">
              <a:extLst>
                <a:ext uri="{FF2B5EF4-FFF2-40B4-BE49-F238E27FC236}">
                  <a16:creationId xmlns:a16="http://schemas.microsoft.com/office/drawing/2014/main" id="{E48345B3-EBBB-13E6-4686-157A4A230867}"/>
                </a:ext>
              </a:extLst>
            </p:cNvPr>
            <p:cNvSpPr>
              <a:spLocks/>
            </p:cNvSpPr>
            <p:nvPr/>
          </p:nvSpPr>
          <p:spPr bwMode="auto">
            <a:xfrm>
              <a:off x="2722564" y="11479213"/>
              <a:ext cx="128588" cy="46038"/>
            </a:xfrm>
            <a:custGeom>
              <a:avLst/>
              <a:gdLst>
                <a:gd name="T0" fmla="*/ 283 w 309"/>
                <a:gd name="T1" fmla="*/ 110 h 110"/>
                <a:gd name="T2" fmla="*/ 270 w 309"/>
                <a:gd name="T3" fmla="*/ 106 h 110"/>
                <a:gd name="T4" fmla="*/ 24 w 309"/>
                <a:gd name="T5" fmla="*/ 49 h 110"/>
                <a:gd name="T6" fmla="*/ 0 w 309"/>
                <a:gd name="T7" fmla="*/ 27 h 110"/>
                <a:gd name="T8" fmla="*/ 23 w 309"/>
                <a:gd name="T9" fmla="*/ 3 h 110"/>
                <a:gd name="T10" fmla="*/ 295 w 309"/>
                <a:gd name="T11" fmla="*/ 67 h 110"/>
                <a:gd name="T12" fmla="*/ 302 w 309"/>
                <a:gd name="T13" fmla="*/ 99 h 110"/>
                <a:gd name="T14" fmla="*/ 283 w 309"/>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9" h="110">
                  <a:moveTo>
                    <a:pt x="283" y="110"/>
                  </a:moveTo>
                  <a:cubicBezTo>
                    <a:pt x="278" y="110"/>
                    <a:pt x="274" y="109"/>
                    <a:pt x="270" y="106"/>
                  </a:cubicBezTo>
                  <a:cubicBezTo>
                    <a:pt x="178" y="47"/>
                    <a:pt x="26" y="50"/>
                    <a:pt x="24" y="49"/>
                  </a:cubicBezTo>
                  <a:cubicBezTo>
                    <a:pt x="11" y="50"/>
                    <a:pt x="1" y="39"/>
                    <a:pt x="0" y="27"/>
                  </a:cubicBezTo>
                  <a:cubicBezTo>
                    <a:pt x="0" y="14"/>
                    <a:pt x="10" y="3"/>
                    <a:pt x="23" y="3"/>
                  </a:cubicBezTo>
                  <a:cubicBezTo>
                    <a:pt x="30" y="2"/>
                    <a:pt x="192" y="0"/>
                    <a:pt x="295" y="67"/>
                  </a:cubicBezTo>
                  <a:cubicBezTo>
                    <a:pt x="306" y="74"/>
                    <a:pt x="309" y="88"/>
                    <a:pt x="302" y="99"/>
                  </a:cubicBezTo>
                  <a:cubicBezTo>
                    <a:pt x="298" y="106"/>
                    <a:pt x="290" y="110"/>
                    <a:pt x="283" y="110"/>
                  </a:cubicBezTo>
                  <a:close/>
                </a:path>
              </a:pathLst>
            </a:custGeom>
            <a:solidFill>
              <a:srgbClr val="555557"/>
            </a:solidFill>
            <a:ln w="9525">
              <a:solidFill>
                <a:schemeClr val="bg1"/>
              </a:solidFill>
              <a:round/>
              <a:headEnd/>
              <a:tailEnd/>
            </a:ln>
          </p:spPr>
          <p:txBody>
            <a:bodyPr vert="horz" wrap="square" lIns="51612" tIns="25805" rIns="51612" bIns="25805" numCol="1" anchor="t" anchorCtr="0" compatLnSpc="1">
              <a:prstTxWarp prst="textNoShape">
                <a:avLst/>
              </a:prstTxWarp>
            </a:bodyPr>
            <a:lstStyle>
              <a:defPPr>
                <a:defRPr lang="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09570"/>
              <a:endParaRPr lang="nb-NO" sz="1016">
                <a:solidFill>
                  <a:prstClr val="black"/>
                </a:solidFill>
                <a:latin typeface="Tahoma" panose="020B0604030504040204" pitchFamily="34" charset="0"/>
                <a:ea typeface="Tahoma" panose="020B0604030504040204" pitchFamily="34" charset="0"/>
                <a:cs typeface="Tahoma" panose="020B0604030504040204" pitchFamily="34" charset="0"/>
              </a:endParaRPr>
            </a:p>
          </p:txBody>
        </p:sp>
        <p:sp>
          <p:nvSpPr>
            <p:cNvPr id="29" name="Freeform 667">
              <a:extLst>
                <a:ext uri="{FF2B5EF4-FFF2-40B4-BE49-F238E27FC236}">
                  <a16:creationId xmlns:a16="http://schemas.microsoft.com/office/drawing/2014/main" id="{8DD66D68-8627-C58F-315B-C9635CB36B1D}"/>
                </a:ext>
              </a:extLst>
            </p:cNvPr>
            <p:cNvSpPr>
              <a:spLocks/>
            </p:cNvSpPr>
            <p:nvPr/>
          </p:nvSpPr>
          <p:spPr bwMode="auto">
            <a:xfrm>
              <a:off x="2559051" y="11715751"/>
              <a:ext cx="150813" cy="323850"/>
            </a:xfrm>
            <a:custGeom>
              <a:avLst/>
              <a:gdLst>
                <a:gd name="T0" fmla="*/ 26 w 366"/>
                <a:gd name="T1" fmla="*/ 780 h 780"/>
                <a:gd name="T2" fmla="*/ 3 w 366"/>
                <a:gd name="T3" fmla="*/ 757 h 780"/>
                <a:gd name="T4" fmla="*/ 3 w 366"/>
                <a:gd name="T5" fmla="*/ 453 h 780"/>
                <a:gd name="T6" fmla="*/ 85 w 366"/>
                <a:gd name="T7" fmla="*/ 273 h 780"/>
                <a:gd name="T8" fmla="*/ 320 w 366"/>
                <a:gd name="T9" fmla="*/ 167 h 780"/>
                <a:gd name="T10" fmla="*/ 320 w 366"/>
                <a:gd name="T11" fmla="*/ 23 h 780"/>
                <a:gd name="T12" fmla="*/ 343 w 366"/>
                <a:gd name="T13" fmla="*/ 0 h 780"/>
                <a:gd name="T14" fmla="*/ 366 w 366"/>
                <a:gd name="T15" fmla="*/ 23 h 780"/>
                <a:gd name="T16" fmla="*/ 366 w 366"/>
                <a:gd name="T17" fmla="*/ 182 h 780"/>
                <a:gd name="T18" fmla="*/ 352 w 366"/>
                <a:gd name="T19" fmla="*/ 204 h 780"/>
                <a:gd name="T20" fmla="*/ 107 w 366"/>
                <a:gd name="T21" fmla="*/ 314 h 780"/>
                <a:gd name="T22" fmla="*/ 49 w 366"/>
                <a:gd name="T23" fmla="*/ 453 h 780"/>
                <a:gd name="T24" fmla="*/ 49 w 366"/>
                <a:gd name="T25" fmla="*/ 757 h 780"/>
                <a:gd name="T26" fmla="*/ 26 w 366"/>
                <a:gd name="T27" fmla="*/ 780 h 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6" h="780">
                  <a:moveTo>
                    <a:pt x="26" y="780"/>
                  </a:moveTo>
                  <a:cubicBezTo>
                    <a:pt x="13" y="780"/>
                    <a:pt x="3" y="770"/>
                    <a:pt x="3" y="757"/>
                  </a:cubicBezTo>
                  <a:cubicBezTo>
                    <a:pt x="3" y="453"/>
                    <a:pt x="3" y="453"/>
                    <a:pt x="3" y="453"/>
                  </a:cubicBezTo>
                  <a:cubicBezTo>
                    <a:pt x="3" y="449"/>
                    <a:pt x="0" y="320"/>
                    <a:pt x="85" y="273"/>
                  </a:cubicBezTo>
                  <a:cubicBezTo>
                    <a:pt x="146" y="240"/>
                    <a:pt x="276" y="185"/>
                    <a:pt x="320" y="167"/>
                  </a:cubicBezTo>
                  <a:cubicBezTo>
                    <a:pt x="320" y="23"/>
                    <a:pt x="320" y="23"/>
                    <a:pt x="320" y="23"/>
                  </a:cubicBezTo>
                  <a:cubicBezTo>
                    <a:pt x="320" y="10"/>
                    <a:pt x="330" y="0"/>
                    <a:pt x="343" y="0"/>
                  </a:cubicBezTo>
                  <a:cubicBezTo>
                    <a:pt x="356" y="0"/>
                    <a:pt x="366" y="10"/>
                    <a:pt x="366" y="23"/>
                  </a:cubicBezTo>
                  <a:cubicBezTo>
                    <a:pt x="366" y="182"/>
                    <a:pt x="366" y="182"/>
                    <a:pt x="366" y="182"/>
                  </a:cubicBezTo>
                  <a:cubicBezTo>
                    <a:pt x="366" y="192"/>
                    <a:pt x="361" y="200"/>
                    <a:pt x="352" y="204"/>
                  </a:cubicBezTo>
                  <a:cubicBezTo>
                    <a:pt x="350" y="204"/>
                    <a:pt x="178" y="275"/>
                    <a:pt x="107" y="314"/>
                  </a:cubicBezTo>
                  <a:cubicBezTo>
                    <a:pt x="48" y="347"/>
                    <a:pt x="49" y="452"/>
                    <a:pt x="49" y="453"/>
                  </a:cubicBezTo>
                  <a:cubicBezTo>
                    <a:pt x="49" y="757"/>
                    <a:pt x="49" y="757"/>
                    <a:pt x="49" y="757"/>
                  </a:cubicBezTo>
                  <a:cubicBezTo>
                    <a:pt x="49" y="770"/>
                    <a:pt x="39" y="780"/>
                    <a:pt x="26" y="780"/>
                  </a:cubicBezTo>
                  <a:close/>
                </a:path>
              </a:pathLst>
            </a:custGeom>
            <a:solidFill>
              <a:srgbClr val="555557"/>
            </a:solidFill>
            <a:ln w="9525">
              <a:solidFill>
                <a:schemeClr val="bg1"/>
              </a:solidFill>
              <a:round/>
              <a:headEnd/>
              <a:tailEnd/>
            </a:ln>
          </p:spPr>
          <p:txBody>
            <a:bodyPr vert="horz" wrap="square" lIns="51612" tIns="25805" rIns="51612" bIns="25805" numCol="1" anchor="t" anchorCtr="0" compatLnSpc="1">
              <a:prstTxWarp prst="textNoShape">
                <a:avLst/>
              </a:prstTxWarp>
            </a:bodyPr>
            <a:lstStyle>
              <a:defPPr>
                <a:defRPr lang="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09570"/>
              <a:endParaRPr lang="nb-NO" sz="1016">
                <a:solidFill>
                  <a:prstClr val="black"/>
                </a:solidFill>
                <a:latin typeface="Tahoma" panose="020B0604030504040204" pitchFamily="34" charset="0"/>
                <a:ea typeface="Tahoma" panose="020B0604030504040204" pitchFamily="34" charset="0"/>
                <a:cs typeface="Tahoma" panose="020B0604030504040204" pitchFamily="34" charset="0"/>
              </a:endParaRPr>
            </a:p>
          </p:txBody>
        </p:sp>
      </p:grpSp>
      <p:sp>
        <p:nvSpPr>
          <p:cNvPr id="24" name="Rectangle: Rounded Corners 23">
            <a:extLst>
              <a:ext uri="{FF2B5EF4-FFF2-40B4-BE49-F238E27FC236}">
                <a16:creationId xmlns:a16="http://schemas.microsoft.com/office/drawing/2014/main" id="{A57EE932-DBAA-20D8-CBA4-DC6AC0E398ED}"/>
              </a:ext>
            </a:extLst>
          </p:cNvPr>
          <p:cNvSpPr/>
          <p:nvPr/>
        </p:nvSpPr>
        <p:spPr>
          <a:xfrm>
            <a:off x="8232358" y="4386417"/>
            <a:ext cx="3181154" cy="1544119"/>
          </a:xfrm>
          <a:prstGeom prst="roundRect">
            <a:avLst/>
          </a:prstGeom>
          <a:solidFill>
            <a:srgbClr val="C00000"/>
          </a:solid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39" tIns="45719" rIns="91439" bIns="45719" numCol="1" spcCol="0" rtlCol="0" fromWordArt="0" anchor="ctr" anchorCtr="0" forceAA="0" compatLnSpc="1">
            <a:prstTxWarp prst="textNoShape">
              <a:avLst/>
            </a:prstTxWarp>
            <a:noAutofit/>
          </a:bodyPr>
          <a:lstStyle>
            <a:defPPr>
              <a:defRPr lang="no"/>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nb-NO" sz="2000" b="1" dirty="0">
                <a:solidFill>
                  <a:schemeClr val="bg2"/>
                </a:solidFill>
              </a:rPr>
              <a:t>Samme metode som brukes av Copilot 365 med Semantic Index og en haug med andre RAG tjenester</a:t>
            </a:r>
            <a:endParaRPr lang="en-US" sz="2000" b="1" dirty="0">
              <a:solidFill>
                <a:schemeClr val="bg2"/>
              </a:solidFill>
            </a:endParaRPr>
          </a:p>
        </p:txBody>
      </p:sp>
      <p:sp>
        <p:nvSpPr>
          <p:cNvPr id="30" name="Double Bracket 29">
            <a:extLst>
              <a:ext uri="{FF2B5EF4-FFF2-40B4-BE49-F238E27FC236}">
                <a16:creationId xmlns:a16="http://schemas.microsoft.com/office/drawing/2014/main" id="{9B565BB5-934D-5BFC-FCEC-87D4D1740292}"/>
              </a:ext>
            </a:extLst>
          </p:cNvPr>
          <p:cNvSpPr/>
          <p:nvPr/>
        </p:nvSpPr>
        <p:spPr>
          <a:xfrm>
            <a:off x="790303" y="1828799"/>
            <a:ext cx="2461490" cy="1547949"/>
          </a:xfrm>
          <a:prstGeom prst="bracketPair">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1" name="TextBox 30">
            <a:extLst>
              <a:ext uri="{FF2B5EF4-FFF2-40B4-BE49-F238E27FC236}">
                <a16:creationId xmlns:a16="http://schemas.microsoft.com/office/drawing/2014/main" id="{83C5C4D5-6214-8BB1-F06D-410FFBF33CB1}"/>
              </a:ext>
            </a:extLst>
          </p:cNvPr>
          <p:cNvSpPr txBox="1"/>
          <p:nvPr/>
        </p:nvSpPr>
        <p:spPr>
          <a:xfrm>
            <a:off x="881745" y="1397724"/>
            <a:ext cx="2449285" cy="307777"/>
          </a:xfrm>
          <a:prstGeom prst="rect">
            <a:avLst/>
          </a:prstGeom>
          <a:noFill/>
        </p:spPr>
        <p:txBody>
          <a:bodyPr wrap="square" lIns="0" tIns="0" rIns="0" bIns="0" rtlCol="0">
            <a:spAutoFit/>
          </a:bodyPr>
          <a:lstStyle/>
          <a:p>
            <a:pPr algn="l"/>
            <a:r>
              <a:rPr lang="nb-NO" sz="2000" b="1" dirty="0">
                <a:solidFill>
                  <a:schemeClr val="bg1"/>
                </a:solidFill>
              </a:rPr>
              <a:t>Copilot for Security</a:t>
            </a:r>
            <a:endParaRPr lang="en-US" sz="2000" b="1" dirty="0" err="1">
              <a:solidFill>
                <a:schemeClr val="bg1"/>
              </a:solidFill>
            </a:endParaRPr>
          </a:p>
        </p:txBody>
      </p:sp>
    </p:spTree>
    <p:extLst>
      <p:ext uri="{BB962C8B-B14F-4D97-AF65-F5344CB8AC3E}">
        <p14:creationId xmlns:p14="http://schemas.microsoft.com/office/powerpoint/2010/main" val="701794377"/>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78A005-D230-BC58-437F-E7FC0049F39E}"/>
              </a:ext>
            </a:extLst>
          </p:cNvPr>
          <p:cNvSpPr>
            <a:spLocks noGrp="1"/>
          </p:cNvSpPr>
          <p:nvPr>
            <p:ph type="title"/>
          </p:nvPr>
        </p:nvSpPr>
        <p:spPr/>
        <p:txBody>
          <a:bodyPr/>
          <a:lstStyle/>
          <a:p>
            <a:r>
              <a:rPr lang="nb-NO" dirty="0"/>
              <a:t>Integrasjoner mot egne datakilder</a:t>
            </a:r>
            <a:endParaRPr lang="en-US" dirty="0"/>
          </a:p>
        </p:txBody>
      </p:sp>
      <p:sp>
        <p:nvSpPr>
          <p:cNvPr id="6" name="AutoShape 2" descr="Hyper">
            <a:extLst>
              <a:ext uri="{FF2B5EF4-FFF2-40B4-BE49-F238E27FC236}">
                <a16:creationId xmlns:a16="http://schemas.microsoft.com/office/drawing/2014/main" id="{31B632B8-0C2F-A872-4DAA-B023B92757B1}"/>
              </a:ext>
            </a:extLst>
          </p:cNvPr>
          <p:cNvSpPr>
            <a:spLocks noChangeAspect="1" noChangeArrowheads="1"/>
          </p:cNvSpPr>
          <p:nvPr/>
        </p:nvSpPr>
        <p:spPr bwMode="auto">
          <a:xfrm>
            <a:off x="104775" y="-682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 name="Picture 4">
            <a:extLst>
              <a:ext uri="{FF2B5EF4-FFF2-40B4-BE49-F238E27FC236}">
                <a16:creationId xmlns:a16="http://schemas.microsoft.com/office/drawing/2014/main" id="{57173B54-7F9C-BB7D-6B9C-C440B32E2806}"/>
              </a:ext>
            </a:extLst>
          </p:cNvPr>
          <p:cNvPicPr>
            <a:picLocks noChangeAspect="1"/>
          </p:cNvPicPr>
          <p:nvPr/>
        </p:nvPicPr>
        <p:blipFill>
          <a:blip r:embed="rId2"/>
          <a:stretch>
            <a:fillRect/>
          </a:stretch>
        </p:blipFill>
        <p:spPr>
          <a:xfrm>
            <a:off x="289053" y="3373738"/>
            <a:ext cx="6725189" cy="3166762"/>
          </a:xfrm>
          <a:prstGeom prst="rect">
            <a:avLst/>
          </a:prstGeom>
        </p:spPr>
      </p:pic>
      <p:sp>
        <p:nvSpPr>
          <p:cNvPr id="7" name="Rectangle: Rounded Corners 6">
            <a:extLst>
              <a:ext uri="{FF2B5EF4-FFF2-40B4-BE49-F238E27FC236}">
                <a16:creationId xmlns:a16="http://schemas.microsoft.com/office/drawing/2014/main" id="{E857D4AA-1963-F67A-F8F6-D07053C8255C}"/>
              </a:ext>
            </a:extLst>
          </p:cNvPr>
          <p:cNvSpPr/>
          <p:nvPr/>
        </p:nvSpPr>
        <p:spPr bwMode="auto">
          <a:xfrm>
            <a:off x="2053067" y="2891917"/>
            <a:ext cx="3197158" cy="963642"/>
          </a:xfrm>
          <a:prstGeom prst="roundRect">
            <a:avLst/>
          </a:prstGeom>
          <a:solidFill>
            <a:srgbClr val="C00000"/>
          </a:solid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39" tIns="45719" rIns="91439" bIns="45719" numCol="1" spcCol="0" rtlCol="0" fromWordArt="0" anchor="ctr" anchorCtr="0" forceAA="0" compatLnSpc="1">
            <a:prstTxWarp prst="textNoShape">
              <a:avLst/>
            </a:prstTxWarp>
            <a:noAutofit/>
          </a:bodyPr>
          <a:lstStyle/>
          <a:p>
            <a:pPr algn="ctr"/>
            <a:r>
              <a:rPr lang="nb-NO" sz="2540" b="1" dirty="0">
                <a:solidFill>
                  <a:schemeClr val="bg1"/>
                </a:solidFill>
              </a:rPr>
              <a:t>Azure AI Search eller opplastet filer</a:t>
            </a:r>
            <a:endParaRPr lang="en-US" sz="2540" b="1" dirty="0" err="1">
              <a:solidFill>
                <a:schemeClr val="bg1"/>
              </a:solidFill>
            </a:endParaRPr>
          </a:p>
        </p:txBody>
      </p:sp>
      <p:pic>
        <p:nvPicPr>
          <p:cNvPr id="9" name="Picture 8">
            <a:extLst>
              <a:ext uri="{FF2B5EF4-FFF2-40B4-BE49-F238E27FC236}">
                <a16:creationId xmlns:a16="http://schemas.microsoft.com/office/drawing/2014/main" id="{FC0CF88E-4C40-5A75-443B-4590359AFC78}"/>
              </a:ext>
            </a:extLst>
          </p:cNvPr>
          <p:cNvPicPr>
            <a:picLocks noChangeAspect="1"/>
          </p:cNvPicPr>
          <p:nvPr/>
        </p:nvPicPr>
        <p:blipFill>
          <a:blip r:embed="rId3"/>
          <a:stretch>
            <a:fillRect/>
          </a:stretch>
        </p:blipFill>
        <p:spPr>
          <a:xfrm>
            <a:off x="6231839" y="1130193"/>
            <a:ext cx="5671108" cy="4487091"/>
          </a:xfrm>
          <a:prstGeom prst="rect">
            <a:avLst/>
          </a:prstGeom>
        </p:spPr>
      </p:pic>
      <p:cxnSp>
        <p:nvCxnSpPr>
          <p:cNvPr id="10" name="Connector: Elbow 9">
            <a:extLst>
              <a:ext uri="{FF2B5EF4-FFF2-40B4-BE49-F238E27FC236}">
                <a16:creationId xmlns:a16="http://schemas.microsoft.com/office/drawing/2014/main" id="{24399318-7A95-EF97-3D34-3E3C4AC852AC}"/>
              </a:ext>
            </a:extLst>
          </p:cNvPr>
          <p:cNvCxnSpPr>
            <a:cxnSpLocks/>
            <a:stCxn id="7" idx="0"/>
          </p:cNvCxnSpPr>
          <p:nvPr/>
        </p:nvCxnSpPr>
        <p:spPr>
          <a:xfrm rot="5400000" flipH="1" flipV="1">
            <a:off x="4623992" y="1300955"/>
            <a:ext cx="618617" cy="2563308"/>
          </a:xfrm>
          <a:prstGeom prst="bentConnector2">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75016332"/>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78A005-D230-BC58-437F-E7FC0049F39E}"/>
              </a:ext>
            </a:extLst>
          </p:cNvPr>
          <p:cNvSpPr>
            <a:spLocks noGrp="1"/>
          </p:cNvSpPr>
          <p:nvPr>
            <p:ph type="title"/>
          </p:nvPr>
        </p:nvSpPr>
        <p:spPr/>
        <p:txBody>
          <a:bodyPr/>
          <a:lstStyle/>
          <a:p>
            <a:r>
              <a:rPr lang="nb-NO" dirty="0"/>
              <a:t>Hvordan skrive riktig prompt</a:t>
            </a:r>
            <a:endParaRPr lang="en-US" dirty="0"/>
          </a:p>
        </p:txBody>
      </p:sp>
      <p:sp>
        <p:nvSpPr>
          <p:cNvPr id="6" name="AutoShape 2" descr="Hyper">
            <a:extLst>
              <a:ext uri="{FF2B5EF4-FFF2-40B4-BE49-F238E27FC236}">
                <a16:creationId xmlns:a16="http://schemas.microsoft.com/office/drawing/2014/main" id="{31B632B8-0C2F-A872-4DAA-B023B92757B1}"/>
              </a:ext>
            </a:extLst>
          </p:cNvPr>
          <p:cNvSpPr>
            <a:spLocks noChangeAspect="1" noChangeArrowheads="1"/>
          </p:cNvSpPr>
          <p:nvPr/>
        </p:nvSpPr>
        <p:spPr bwMode="auto">
          <a:xfrm>
            <a:off x="104775" y="-682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074" name="Picture 2" descr="Diagram that four elements of an effective prompt: the goal, context, expectations, and source.">
            <a:extLst>
              <a:ext uri="{FF2B5EF4-FFF2-40B4-BE49-F238E27FC236}">
                <a16:creationId xmlns:a16="http://schemas.microsoft.com/office/drawing/2014/main" id="{CAEE3897-5BFA-F2B1-7A3D-A27108C92C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851" y="1108042"/>
            <a:ext cx="12192000" cy="3267075"/>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Rounded Corners 2">
            <a:extLst>
              <a:ext uri="{FF2B5EF4-FFF2-40B4-BE49-F238E27FC236}">
                <a16:creationId xmlns:a16="http://schemas.microsoft.com/office/drawing/2014/main" id="{72456769-343A-8C53-895B-A0865535D325}"/>
              </a:ext>
            </a:extLst>
          </p:cNvPr>
          <p:cNvSpPr/>
          <p:nvPr/>
        </p:nvSpPr>
        <p:spPr bwMode="auto">
          <a:xfrm>
            <a:off x="244475" y="4633778"/>
            <a:ext cx="2662254" cy="1225685"/>
          </a:xfrm>
          <a:prstGeom prst="roundRect">
            <a:avLst/>
          </a:prstGeom>
          <a:solidFill>
            <a:srgbClr val="C00000"/>
          </a:solid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39" tIns="45719" rIns="91439" bIns="45719" numCol="1" spcCol="0" rtlCol="0" fromWordArt="0" anchor="ctr" anchorCtr="0" forceAA="0" compatLnSpc="1">
            <a:prstTxWarp prst="textNoShape">
              <a:avLst/>
            </a:prstTxWarp>
            <a:noAutofit/>
          </a:bodyPr>
          <a:lstStyle/>
          <a:p>
            <a:pPr algn="ctr"/>
            <a:r>
              <a:rPr lang="nb-NO" sz="2000" b="1" dirty="0">
                <a:solidFill>
                  <a:schemeClr val="bg1"/>
                </a:solidFill>
              </a:rPr>
              <a:t>Ikke angi prompt som krever flere kilder i samme prompt</a:t>
            </a:r>
            <a:endParaRPr lang="en-US" sz="2000" b="1" dirty="0" err="1">
              <a:solidFill>
                <a:schemeClr val="bg1"/>
              </a:solidFill>
            </a:endParaRPr>
          </a:p>
        </p:txBody>
      </p:sp>
      <p:sp>
        <p:nvSpPr>
          <p:cNvPr id="4" name="Rectangle: Rounded Corners 3">
            <a:extLst>
              <a:ext uri="{FF2B5EF4-FFF2-40B4-BE49-F238E27FC236}">
                <a16:creationId xmlns:a16="http://schemas.microsoft.com/office/drawing/2014/main" id="{FD8685AF-9EA6-2886-3D8E-1F77F92AE521}"/>
              </a:ext>
            </a:extLst>
          </p:cNvPr>
          <p:cNvSpPr/>
          <p:nvPr/>
        </p:nvSpPr>
        <p:spPr bwMode="auto">
          <a:xfrm>
            <a:off x="3057046" y="4637210"/>
            <a:ext cx="3197158" cy="1225685"/>
          </a:xfrm>
          <a:prstGeom prst="roundRect">
            <a:avLst/>
          </a:prstGeom>
          <a:solidFill>
            <a:srgbClr val="C00000"/>
          </a:solid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39" tIns="45719" rIns="91439" bIns="45719" numCol="1" spcCol="0" rtlCol="0" fromWordArt="0" anchor="ctr" anchorCtr="0" forceAA="0" compatLnSpc="1">
            <a:prstTxWarp prst="textNoShape">
              <a:avLst/>
            </a:prstTxWarp>
            <a:noAutofit/>
          </a:bodyPr>
          <a:lstStyle/>
          <a:p>
            <a:pPr algn="ctr"/>
            <a:r>
              <a:rPr lang="nb-NO" sz="2000" b="1" dirty="0">
                <a:solidFill>
                  <a:schemeClr val="bg1"/>
                </a:solidFill>
              </a:rPr>
              <a:t>Om man skal evaluere i forhold til flere kilder lag </a:t>
            </a:r>
            <a:r>
              <a:rPr lang="nb-NO" sz="2000" b="1">
                <a:solidFill>
                  <a:schemeClr val="bg1"/>
                </a:solidFill>
              </a:rPr>
              <a:t>en promptbook</a:t>
            </a:r>
            <a:endParaRPr lang="en-US" sz="2000" b="1" dirty="0" err="1">
              <a:solidFill>
                <a:schemeClr val="bg1"/>
              </a:solidFill>
            </a:endParaRPr>
          </a:p>
        </p:txBody>
      </p:sp>
      <p:sp>
        <p:nvSpPr>
          <p:cNvPr id="5" name="Rectangle: Rounded Corners 4">
            <a:extLst>
              <a:ext uri="{FF2B5EF4-FFF2-40B4-BE49-F238E27FC236}">
                <a16:creationId xmlns:a16="http://schemas.microsoft.com/office/drawing/2014/main" id="{C0CD2092-05AF-B706-A178-9944D1177865}"/>
              </a:ext>
            </a:extLst>
          </p:cNvPr>
          <p:cNvSpPr/>
          <p:nvPr/>
        </p:nvSpPr>
        <p:spPr bwMode="auto">
          <a:xfrm>
            <a:off x="6412658" y="4653309"/>
            <a:ext cx="3197158" cy="1225685"/>
          </a:xfrm>
          <a:prstGeom prst="roundRect">
            <a:avLst/>
          </a:prstGeom>
          <a:solidFill>
            <a:srgbClr val="C00000"/>
          </a:solid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39" tIns="45719" rIns="91439" bIns="45719" numCol="1" spcCol="0" rtlCol="0" fromWordArt="0" anchor="ctr" anchorCtr="0" forceAA="0" compatLnSpc="1">
            <a:prstTxWarp prst="textNoShape">
              <a:avLst/>
            </a:prstTxWarp>
            <a:noAutofit/>
          </a:bodyPr>
          <a:lstStyle/>
          <a:p>
            <a:pPr algn="ctr"/>
            <a:r>
              <a:rPr lang="nb-NO" sz="2000" b="1" dirty="0">
                <a:solidFill>
                  <a:schemeClr val="bg1"/>
                </a:solidFill>
              </a:rPr>
              <a:t>Husk ikke alle skills kan håndtere flere ressurser i samme </a:t>
            </a:r>
            <a:r>
              <a:rPr lang="nb-NO" sz="2000" b="1">
                <a:solidFill>
                  <a:schemeClr val="bg1"/>
                </a:solidFill>
              </a:rPr>
              <a:t>API kall</a:t>
            </a:r>
            <a:endParaRPr lang="en-US" sz="2000" b="1" dirty="0" err="1">
              <a:solidFill>
                <a:schemeClr val="bg1"/>
              </a:solidFill>
            </a:endParaRPr>
          </a:p>
        </p:txBody>
      </p:sp>
      <p:sp>
        <p:nvSpPr>
          <p:cNvPr id="7" name="Rectangle: Rounded Corners 6">
            <a:extLst>
              <a:ext uri="{FF2B5EF4-FFF2-40B4-BE49-F238E27FC236}">
                <a16:creationId xmlns:a16="http://schemas.microsoft.com/office/drawing/2014/main" id="{593A51A7-F0D7-DAB6-0F20-F15BE064EB03}"/>
              </a:ext>
            </a:extLst>
          </p:cNvPr>
          <p:cNvSpPr/>
          <p:nvPr/>
        </p:nvSpPr>
        <p:spPr bwMode="auto">
          <a:xfrm>
            <a:off x="9760133" y="4653309"/>
            <a:ext cx="2241503" cy="1225685"/>
          </a:xfrm>
          <a:prstGeom prst="roundRect">
            <a:avLst/>
          </a:prstGeom>
          <a:solidFill>
            <a:srgbClr val="C00000"/>
          </a:solid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39" tIns="45719" rIns="91439" bIns="45719" numCol="1" spcCol="0" rtlCol="0" fromWordArt="0" anchor="ctr" anchorCtr="0" forceAA="0" compatLnSpc="1">
            <a:prstTxWarp prst="textNoShape">
              <a:avLst/>
            </a:prstTxWarp>
            <a:noAutofit/>
          </a:bodyPr>
          <a:lstStyle/>
          <a:p>
            <a:pPr algn="ctr"/>
            <a:r>
              <a:rPr lang="nb-NO" sz="2000" b="1" dirty="0">
                <a:solidFill>
                  <a:schemeClr val="bg1"/>
                </a:solidFill>
              </a:rPr>
              <a:t>Den er foreløbig ikke supportert med norsk</a:t>
            </a:r>
            <a:endParaRPr lang="en-US" sz="2000" b="1" dirty="0" err="1">
              <a:solidFill>
                <a:schemeClr val="bg1"/>
              </a:solidFill>
            </a:endParaRPr>
          </a:p>
        </p:txBody>
      </p:sp>
    </p:spTree>
    <p:extLst>
      <p:ext uri="{BB962C8B-B14F-4D97-AF65-F5344CB8AC3E}">
        <p14:creationId xmlns:p14="http://schemas.microsoft.com/office/powerpoint/2010/main" val="1904915455"/>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78A005-D230-BC58-437F-E7FC0049F39E}"/>
              </a:ext>
            </a:extLst>
          </p:cNvPr>
          <p:cNvSpPr>
            <a:spLocks noGrp="1"/>
          </p:cNvSpPr>
          <p:nvPr>
            <p:ph type="title"/>
          </p:nvPr>
        </p:nvSpPr>
        <p:spPr/>
        <p:txBody>
          <a:bodyPr/>
          <a:lstStyle/>
          <a:p>
            <a:r>
              <a:rPr lang="nb-NO" dirty="0"/>
              <a:t>Hvordan skrive riktig prompt</a:t>
            </a:r>
            <a:endParaRPr lang="en-US" dirty="0"/>
          </a:p>
        </p:txBody>
      </p:sp>
      <p:sp>
        <p:nvSpPr>
          <p:cNvPr id="6" name="AutoShape 2" descr="Hyper">
            <a:extLst>
              <a:ext uri="{FF2B5EF4-FFF2-40B4-BE49-F238E27FC236}">
                <a16:creationId xmlns:a16="http://schemas.microsoft.com/office/drawing/2014/main" id="{31B632B8-0C2F-A872-4DAA-B023B92757B1}"/>
              </a:ext>
            </a:extLst>
          </p:cNvPr>
          <p:cNvSpPr>
            <a:spLocks noChangeAspect="1" noChangeArrowheads="1"/>
          </p:cNvSpPr>
          <p:nvPr/>
        </p:nvSpPr>
        <p:spPr bwMode="auto">
          <a:xfrm>
            <a:off x="104775" y="-682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TextBox 8">
            <a:extLst>
              <a:ext uri="{FF2B5EF4-FFF2-40B4-BE49-F238E27FC236}">
                <a16:creationId xmlns:a16="http://schemas.microsoft.com/office/drawing/2014/main" id="{6E283BFB-2039-E7E9-5174-95208009C145}"/>
              </a:ext>
            </a:extLst>
          </p:cNvPr>
          <p:cNvSpPr txBox="1"/>
          <p:nvPr/>
        </p:nvSpPr>
        <p:spPr>
          <a:xfrm>
            <a:off x="770709" y="1338943"/>
            <a:ext cx="5325292" cy="5539978"/>
          </a:xfrm>
          <a:prstGeom prst="rect">
            <a:avLst/>
          </a:prstGeom>
          <a:noFill/>
        </p:spPr>
        <p:txBody>
          <a:bodyPr wrap="square" lIns="0" tIns="0" rIns="0" bIns="0" rtlCol="0">
            <a:spAutoFit/>
          </a:bodyPr>
          <a:lstStyle/>
          <a:p>
            <a:pPr marL="342900" indent="-342900" algn="l">
              <a:buFont typeface="Arial" panose="020B0604020202020204" pitchFamily="34" charset="0"/>
              <a:buChar char="•"/>
            </a:pPr>
            <a:r>
              <a:rPr lang="nb-NO" sz="2400" b="1" dirty="0">
                <a:solidFill>
                  <a:schemeClr val="bg1"/>
                </a:solidFill>
              </a:rPr>
              <a:t>Skriv på engelsk</a:t>
            </a:r>
          </a:p>
          <a:p>
            <a:pPr marL="800100" lvl="1" indent="-342900">
              <a:buFont typeface="Arial" panose="020B0604020202020204" pitchFamily="34" charset="0"/>
              <a:buChar char="•"/>
            </a:pPr>
            <a:r>
              <a:rPr lang="nb-NO" sz="2400" dirty="0">
                <a:solidFill>
                  <a:schemeClr val="bg1"/>
                </a:solidFill>
              </a:rPr>
              <a:t>Norsk funker, men kan ikke garantere at funksjonen funker</a:t>
            </a:r>
          </a:p>
          <a:p>
            <a:pPr marL="342900" indent="-342900" algn="l">
              <a:buFont typeface="Arial" panose="020B0604020202020204" pitchFamily="34" charset="0"/>
              <a:buChar char="•"/>
            </a:pPr>
            <a:r>
              <a:rPr lang="nb-NO" sz="2400" b="1" dirty="0">
                <a:solidFill>
                  <a:schemeClr val="bg1"/>
                </a:solidFill>
              </a:rPr>
              <a:t>Addresser prompten som (You should do X)</a:t>
            </a:r>
          </a:p>
          <a:p>
            <a:pPr marL="342900" indent="-342900" algn="l">
              <a:buFont typeface="Arial" panose="020B0604020202020204" pitchFamily="34" charset="0"/>
              <a:buChar char="•"/>
            </a:pPr>
            <a:r>
              <a:rPr lang="nb-NO" sz="2400" b="1" dirty="0">
                <a:solidFill>
                  <a:schemeClr val="bg1"/>
                </a:solidFill>
              </a:rPr>
              <a:t>Beskriv hva den skal gjøre</a:t>
            </a:r>
          </a:p>
          <a:p>
            <a:pPr marL="342900" indent="-342900" algn="l">
              <a:buFont typeface="Arial" panose="020B0604020202020204" pitchFamily="34" charset="0"/>
              <a:buChar char="•"/>
            </a:pPr>
            <a:r>
              <a:rPr lang="nb-NO" sz="2400" b="1" dirty="0">
                <a:solidFill>
                  <a:schemeClr val="bg1"/>
                </a:solidFill>
              </a:rPr>
              <a:t>Beskrive riktig kontekst </a:t>
            </a:r>
          </a:p>
          <a:p>
            <a:pPr marL="800100" lvl="1" indent="-342900">
              <a:buFont typeface="Arial" panose="020B0604020202020204" pitchFamily="34" charset="0"/>
              <a:buChar char="•"/>
            </a:pPr>
            <a:r>
              <a:rPr lang="nb-NO" sz="2400" dirty="0" err="1">
                <a:solidFill>
                  <a:schemeClr val="bg1"/>
                </a:solidFill>
              </a:rPr>
              <a:t>Summarize</a:t>
            </a:r>
            <a:r>
              <a:rPr lang="nb-NO" sz="2400" dirty="0">
                <a:solidFill>
                  <a:schemeClr val="bg1"/>
                </a:solidFill>
              </a:rPr>
              <a:t> </a:t>
            </a:r>
            <a:r>
              <a:rPr lang="nb-NO" sz="2400" dirty="0" err="1">
                <a:solidFill>
                  <a:schemeClr val="bg1"/>
                </a:solidFill>
              </a:rPr>
              <a:t>incident</a:t>
            </a:r>
            <a:r>
              <a:rPr lang="nb-NO" sz="2400" dirty="0">
                <a:solidFill>
                  <a:schemeClr val="bg1"/>
                </a:solidFill>
              </a:rPr>
              <a:t> 12312 in Defender XDR, </a:t>
            </a:r>
            <a:br>
              <a:rPr lang="nb-NO" sz="2400" dirty="0">
                <a:solidFill>
                  <a:schemeClr val="bg1"/>
                </a:solidFill>
              </a:rPr>
            </a:br>
            <a:r>
              <a:rPr lang="nb-NO" sz="2400" dirty="0">
                <a:solidFill>
                  <a:schemeClr val="bg1"/>
                </a:solidFill>
              </a:rPr>
              <a:t>Write a </a:t>
            </a:r>
            <a:r>
              <a:rPr lang="nb-NO" sz="2400" dirty="0" err="1">
                <a:solidFill>
                  <a:schemeClr val="bg1"/>
                </a:solidFill>
              </a:rPr>
              <a:t>summary</a:t>
            </a:r>
            <a:r>
              <a:rPr lang="nb-NO" sz="2400" dirty="0">
                <a:solidFill>
                  <a:schemeClr val="bg1"/>
                </a:solidFill>
              </a:rPr>
              <a:t> </a:t>
            </a:r>
            <a:r>
              <a:rPr lang="nb-NO" sz="2400" dirty="0" err="1">
                <a:solidFill>
                  <a:schemeClr val="bg1"/>
                </a:solidFill>
              </a:rPr>
              <a:t>of</a:t>
            </a:r>
            <a:r>
              <a:rPr lang="nb-NO" sz="2400" dirty="0">
                <a:solidFill>
                  <a:schemeClr val="bg1"/>
                </a:solidFill>
              </a:rPr>
              <a:t> </a:t>
            </a:r>
            <a:r>
              <a:rPr lang="nb-NO" sz="2400" dirty="0" err="1">
                <a:solidFill>
                  <a:schemeClr val="bg1"/>
                </a:solidFill>
              </a:rPr>
              <a:t>the</a:t>
            </a:r>
            <a:r>
              <a:rPr lang="nb-NO" sz="2400" dirty="0">
                <a:solidFill>
                  <a:schemeClr val="bg1"/>
                </a:solidFill>
              </a:rPr>
              <a:t> </a:t>
            </a:r>
            <a:r>
              <a:rPr lang="nb-NO" sz="2400" dirty="0" err="1">
                <a:solidFill>
                  <a:schemeClr val="bg1"/>
                </a:solidFill>
              </a:rPr>
              <a:t>incident</a:t>
            </a:r>
            <a:r>
              <a:rPr lang="nb-NO" sz="2400" dirty="0">
                <a:solidFill>
                  <a:schemeClr val="bg1"/>
                </a:solidFill>
              </a:rPr>
              <a:t> for a CISO</a:t>
            </a:r>
            <a:endParaRPr lang="en-US" sz="2400" dirty="0">
              <a:solidFill>
                <a:schemeClr val="bg1"/>
              </a:solidFill>
            </a:endParaRPr>
          </a:p>
          <a:p>
            <a:pPr marL="342900" indent="-342900">
              <a:buFont typeface="Arial" panose="020B0604020202020204" pitchFamily="34" charset="0"/>
              <a:buChar char="•"/>
            </a:pPr>
            <a:r>
              <a:rPr lang="en-US" sz="2400" b="1" dirty="0">
                <a:solidFill>
                  <a:schemeClr val="bg1"/>
                </a:solidFill>
              </a:rPr>
              <a:t>Vet du </a:t>
            </a:r>
            <a:r>
              <a:rPr lang="en-US" sz="2400" b="1" dirty="0" err="1">
                <a:solidFill>
                  <a:schemeClr val="bg1"/>
                </a:solidFill>
              </a:rPr>
              <a:t>hvor</a:t>
            </a:r>
            <a:r>
              <a:rPr lang="en-US" sz="2400" b="1" dirty="0">
                <a:solidFill>
                  <a:schemeClr val="bg1"/>
                </a:solidFill>
              </a:rPr>
              <a:t> du </a:t>
            </a:r>
            <a:r>
              <a:rPr lang="en-US" sz="2400" b="1" dirty="0" err="1">
                <a:solidFill>
                  <a:schemeClr val="bg1"/>
                </a:solidFill>
              </a:rPr>
              <a:t>skal</a:t>
            </a:r>
            <a:r>
              <a:rPr lang="en-US" sz="2400" b="1" dirty="0">
                <a:solidFill>
                  <a:schemeClr val="bg1"/>
                </a:solidFill>
              </a:rPr>
              <a:t> </a:t>
            </a:r>
            <a:r>
              <a:rPr lang="en-US" sz="2400" b="1" dirty="0" err="1">
                <a:solidFill>
                  <a:schemeClr val="bg1"/>
                </a:solidFill>
              </a:rPr>
              <a:t>søke</a:t>
            </a:r>
            <a:r>
              <a:rPr lang="en-US" sz="2400" b="1" dirty="0">
                <a:solidFill>
                  <a:schemeClr val="bg1"/>
                </a:solidFill>
              </a:rPr>
              <a:t>? Bruk System Capabilities</a:t>
            </a:r>
          </a:p>
          <a:p>
            <a:pPr marL="800100" lvl="1" indent="-342900">
              <a:buFont typeface="Arial" panose="020B0604020202020204" pitchFamily="34" charset="0"/>
              <a:buChar char="•"/>
            </a:pPr>
            <a:r>
              <a:rPr lang="en-US" sz="2400" dirty="0">
                <a:solidFill>
                  <a:schemeClr val="bg1"/>
                </a:solidFill>
              </a:rPr>
              <a:t>Slipper </a:t>
            </a:r>
            <a:r>
              <a:rPr lang="en-US" sz="2400" dirty="0" err="1">
                <a:solidFill>
                  <a:schemeClr val="bg1"/>
                </a:solidFill>
              </a:rPr>
              <a:t>orkestratoren</a:t>
            </a:r>
            <a:r>
              <a:rPr lang="en-US" sz="2400" dirty="0">
                <a:solidFill>
                  <a:schemeClr val="bg1"/>
                </a:solidFill>
              </a:rPr>
              <a:t> </a:t>
            </a:r>
            <a:r>
              <a:rPr lang="en-US" sz="2400" dirty="0" err="1">
                <a:solidFill>
                  <a:schemeClr val="bg1"/>
                </a:solidFill>
              </a:rPr>
              <a:t>å</a:t>
            </a:r>
            <a:r>
              <a:rPr lang="en-US" sz="2400" dirty="0">
                <a:solidFill>
                  <a:schemeClr val="bg1"/>
                </a:solidFill>
              </a:rPr>
              <a:t> ”</a:t>
            </a:r>
            <a:r>
              <a:rPr lang="en-US" sz="2400" dirty="0" err="1">
                <a:solidFill>
                  <a:schemeClr val="bg1"/>
                </a:solidFill>
              </a:rPr>
              <a:t>tolke</a:t>
            </a:r>
            <a:r>
              <a:rPr lang="en-US" sz="2400" dirty="0">
                <a:solidFill>
                  <a:schemeClr val="bg1"/>
                </a:solidFill>
              </a:rPr>
              <a:t>” </a:t>
            </a:r>
            <a:br>
              <a:rPr lang="en-US" sz="2400" dirty="0">
                <a:solidFill>
                  <a:schemeClr val="bg1"/>
                </a:solidFill>
              </a:rPr>
            </a:br>
            <a:endParaRPr lang="en-US" sz="2400" dirty="0">
              <a:solidFill>
                <a:schemeClr val="bg1"/>
              </a:solidFill>
            </a:endParaRPr>
          </a:p>
        </p:txBody>
      </p:sp>
      <p:pic>
        <p:nvPicPr>
          <p:cNvPr id="3" name="Bilde 2">
            <a:extLst>
              <a:ext uri="{FF2B5EF4-FFF2-40B4-BE49-F238E27FC236}">
                <a16:creationId xmlns:a16="http://schemas.microsoft.com/office/drawing/2014/main" id="{EF8CEA38-9EBE-C7C1-7065-A5D83C51FA16}"/>
              </a:ext>
            </a:extLst>
          </p:cNvPr>
          <p:cNvPicPr>
            <a:picLocks noChangeAspect="1"/>
          </p:cNvPicPr>
          <p:nvPr/>
        </p:nvPicPr>
        <p:blipFill>
          <a:blip r:embed="rId2"/>
          <a:stretch>
            <a:fillRect/>
          </a:stretch>
        </p:blipFill>
        <p:spPr>
          <a:xfrm>
            <a:off x="6096000" y="2525202"/>
            <a:ext cx="5709194" cy="2863688"/>
          </a:xfrm>
          <a:prstGeom prst="rect">
            <a:avLst/>
          </a:prstGeom>
        </p:spPr>
      </p:pic>
    </p:spTree>
    <p:extLst>
      <p:ext uri="{BB962C8B-B14F-4D97-AF65-F5344CB8AC3E}">
        <p14:creationId xmlns:p14="http://schemas.microsoft.com/office/powerpoint/2010/main" val="3114840277"/>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7AAF31-31F5-9B6A-36D3-D8D50D4D4810}"/>
              </a:ext>
            </a:extLst>
          </p:cNvPr>
          <p:cNvSpPr>
            <a:spLocks noGrp="1"/>
          </p:cNvSpPr>
          <p:nvPr>
            <p:ph type="title"/>
          </p:nvPr>
        </p:nvSpPr>
        <p:spPr/>
        <p:txBody>
          <a:bodyPr/>
          <a:lstStyle/>
          <a:p>
            <a:r>
              <a:rPr lang="nb-NO" dirty="0"/>
              <a:t>Promptbook</a:t>
            </a:r>
            <a:endParaRPr lang="en-US" dirty="0"/>
          </a:p>
        </p:txBody>
      </p:sp>
      <p:pic>
        <p:nvPicPr>
          <p:cNvPr id="6" name="Picture 5">
            <a:extLst>
              <a:ext uri="{FF2B5EF4-FFF2-40B4-BE49-F238E27FC236}">
                <a16:creationId xmlns:a16="http://schemas.microsoft.com/office/drawing/2014/main" id="{8360E207-E970-B972-7617-DF4E4D714F23}"/>
              </a:ext>
            </a:extLst>
          </p:cNvPr>
          <p:cNvPicPr>
            <a:picLocks noChangeAspect="1"/>
          </p:cNvPicPr>
          <p:nvPr/>
        </p:nvPicPr>
        <p:blipFill>
          <a:blip r:embed="rId2"/>
          <a:stretch>
            <a:fillRect/>
          </a:stretch>
        </p:blipFill>
        <p:spPr>
          <a:xfrm>
            <a:off x="707895" y="1154680"/>
            <a:ext cx="3865293" cy="5353340"/>
          </a:xfrm>
          <a:prstGeom prst="rect">
            <a:avLst/>
          </a:prstGeom>
        </p:spPr>
      </p:pic>
      <p:sp>
        <p:nvSpPr>
          <p:cNvPr id="7" name="Rectangle: Rounded Corners 6">
            <a:extLst>
              <a:ext uri="{FF2B5EF4-FFF2-40B4-BE49-F238E27FC236}">
                <a16:creationId xmlns:a16="http://schemas.microsoft.com/office/drawing/2014/main" id="{F9D6A31A-8233-BBF1-47E2-BEA168F628A9}"/>
              </a:ext>
            </a:extLst>
          </p:cNvPr>
          <p:cNvSpPr/>
          <p:nvPr/>
        </p:nvSpPr>
        <p:spPr bwMode="auto">
          <a:xfrm>
            <a:off x="5186902" y="1193829"/>
            <a:ext cx="3197158" cy="1042114"/>
          </a:xfrm>
          <a:prstGeom prst="roundRect">
            <a:avLst/>
          </a:prstGeom>
          <a:solidFill>
            <a:srgbClr val="C00000"/>
          </a:solid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39" tIns="45719" rIns="91439" bIns="45719" numCol="1" spcCol="0" rtlCol="0" fromWordArt="0" anchor="ctr" anchorCtr="0" forceAA="0" compatLnSpc="1">
            <a:prstTxWarp prst="textNoShape">
              <a:avLst/>
            </a:prstTxWarp>
            <a:noAutofit/>
          </a:bodyPr>
          <a:lstStyle/>
          <a:p>
            <a:pPr algn="ctr"/>
            <a:r>
              <a:rPr lang="nb-NO" sz="2000" b="1" dirty="0">
                <a:solidFill>
                  <a:schemeClr val="bg1"/>
                </a:solidFill>
              </a:rPr>
              <a:t>Angi en serie av prompts som skal kjøre ulike aktiviteter</a:t>
            </a:r>
            <a:endParaRPr lang="en-US" sz="2000" b="1" dirty="0" err="1">
              <a:solidFill>
                <a:schemeClr val="bg1"/>
              </a:solidFill>
            </a:endParaRPr>
          </a:p>
        </p:txBody>
      </p:sp>
      <p:sp>
        <p:nvSpPr>
          <p:cNvPr id="8" name="Rectangle: Rounded Corners 7">
            <a:extLst>
              <a:ext uri="{FF2B5EF4-FFF2-40B4-BE49-F238E27FC236}">
                <a16:creationId xmlns:a16="http://schemas.microsoft.com/office/drawing/2014/main" id="{9AC94B54-3B59-5868-33A4-B01582A77946}"/>
              </a:ext>
            </a:extLst>
          </p:cNvPr>
          <p:cNvSpPr/>
          <p:nvPr/>
        </p:nvSpPr>
        <p:spPr bwMode="auto">
          <a:xfrm>
            <a:off x="5212488" y="2434164"/>
            <a:ext cx="3197158" cy="1042114"/>
          </a:xfrm>
          <a:prstGeom prst="roundRect">
            <a:avLst/>
          </a:prstGeom>
          <a:solidFill>
            <a:srgbClr val="C00000"/>
          </a:solid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39" tIns="45719" rIns="91439" bIns="45719" numCol="1" spcCol="0" rtlCol="0" fromWordArt="0" anchor="ctr" anchorCtr="0" forceAA="0" compatLnSpc="1">
            <a:prstTxWarp prst="textNoShape">
              <a:avLst/>
            </a:prstTxWarp>
            <a:noAutofit/>
          </a:bodyPr>
          <a:lstStyle/>
          <a:p>
            <a:pPr algn="ctr"/>
            <a:r>
              <a:rPr lang="nb-NO" sz="2000" b="1" dirty="0">
                <a:solidFill>
                  <a:schemeClr val="bg1"/>
                </a:solidFill>
              </a:rPr>
              <a:t>Alt av informasjon her blir lagret i kontekst for LLMen</a:t>
            </a:r>
            <a:endParaRPr lang="en-US" sz="2000" b="1" dirty="0" err="1">
              <a:solidFill>
                <a:schemeClr val="bg1"/>
              </a:solidFill>
            </a:endParaRPr>
          </a:p>
        </p:txBody>
      </p:sp>
      <p:sp>
        <p:nvSpPr>
          <p:cNvPr id="9" name="Rectangle: Rounded Corners 8">
            <a:extLst>
              <a:ext uri="{FF2B5EF4-FFF2-40B4-BE49-F238E27FC236}">
                <a16:creationId xmlns:a16="http://schemas.microsoft.com/office/drawing/2014/main" id="{68E15A7E-186D-FE1C-5944-FC9D7EF6E93F}"/>
              </a:ext>
            </a:extLst>
          </p:cNvPr>
          <p:cNvSpPr/>
          <p:nvPr/>
        </p:nvSpPr>
        <p:spPr bwMode="auto">
          <a:xfrm>
            <a:off x="5247323" y="3657718"/>
            <a:ext cx="3197158" cy="1042114"/>
          </a:xfrm>
          <a:prstGeom prst="roundRect">
            <a:avLst/>
          </a:prstGeom>
          <a:solidFill>
            <a:srgbClr val="C00000"/>
          </a:solid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39" tIns="45719" rIns="91439" bIns="45719" numCol="1" spcCol="0" rtlCol="0" fromWordArt="0" anchor="ctr" anchorCtr="0" forceAA="0" compatLnSpc="1">
            <a:prstTxWarp prst="textNoShape">
              <a:avLst/>
            </a:prstTxWarp>
            <a:noAutofit/>
          </a:bodyPr>
          <a:lstStyle/>
          <a:p>
            <a:pPr algn="ctr"/>
            <a:r>
              <a:rPr lang="nb-NO" sz="2000" b="1" dirty="0">
                <a:solidFill>
                  <a:schemeClr val="bg1"/>
                </a:solidFill>
              </a:rPr>
              <a:t>Kan bruke data mot ulike kilder/skills mellom ulik prompts</a:t>
            </a:r>
            <a:endParaRPr lang="en-US" sz="2000" b="1" dirty="0" err="1">
              <a:solidFill>
                <a:schemeClr val="bg1"/>
              </a:solidFill>
            </a:endParaRPr>
          </a:p>
        </p:txBody>
      </p:sp>
      <p:sp>
        <p:nvSpPr>
          <p:cNvPr id="10" name="Rectangle: Rounded Corners 9">
            <a:extLst>
              <a:ext uri="{FF2B5EF4-FFF2-40B4-BE49-F238E27FC236}">
                <a16:creationId xmlns:a16="http://schemas.microsoft.com/office/drawing/2014/main" id="{9D29BB1A-5740-D440-C4D6-C4BCFF960CBB}"/>
              </a:ext>
            </a:extLst>
          </p:cNvPr>
          <p:cNvSpPr/>
          <p:nvPr/>
        </p:nvSpPr>
        <p:spPr bwMode="auto">
          <a:xfrm>
            <a:off x="5256032" y="4926992"/>
            <a:ext cx="3197158" cy="814134"/>
          </a:xfrm>
          <a:prstGeom prst="roundRect">
            <a:avLst/>
          </a:prstGeom>
          <a:solidFill>
            <a:srgbClr val="C00000"/>
          </a:solid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39" tIns="45719" rIns="91439" bIns="45719" numCol="1" spcCol="0" rtlCol="0" fromWordArt="0" anchor="ctr" anchorCtr="0" forceAA="0" compatLnSpc="1">
            <a:prstTxWarp prst="textNoShape">
              <a:avLst/>
            </a:prstTxWarp>
            <a:noAutofit/>
          </a:bodyPr>
          <a:lstStyle/>
          <a:p>
            <a:pPr algn="ctr"/>
            <a:r>
              <a:rPr lang="nb-NO" sz="2000" b="1" dirty="0">
                <a:solidFill>
                  <a:schemeClr val="bg1"/>
                </a:solidFill>
              </a:rPr>
              <a:t>Ikke direkte tilgjengelig via APIet</a:t>
            </a:r>
            <a:endParaRPr lang="en-US" sz="2000" b="1" dirty="0" err="1">
              <a:solidFill>
                <a:schemeClr val="bg1"/>
              </a:solidFill>
            </a:endParaRPr>
          </a:p>
        </p:txBody>
      </p:sp>
    </p:spTree>
    <p:extLst>
      <p:ext uri="{BB962C8B-B14F-4D97-AF65-F5344CB8AC3E}">
        <p14:creationId xmlns:p14="http://schemas.microsoft.com/office/powerpoint/2010/main" val="432613230"/>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FC3450-0376-5090-6FE0-DBE1B6A3A250}"/>
              </a:ext>
            </a:extLst>
          </p:cNvPr>
          <p:cNvSpPr>
            <a:spLocks noGrp="1"/>
          </p:cNvSpPr>
          <p:nvPr>
            <p:ph type="title"/>
          </p:nvPr>
        </p:nvSpPr>
        <p:spPr/>
        <p:txBody>
          <a:bodyPr/>
          <a:lstStyle/>
          <a:p>
            <a:r>
              <a:rPr lang="nb-NO" dirty="0"/>
              <a:t>Det er fortsatt generativ AI på godt og vondt...</a:t>
            </a:r>
            <a:endParaRPr lang="en-US" dirty="0"/>
          </a:p>
        </p:txBody>
      </p:sp>
      <p:sp>
        <p:nvSpPr>
          <p:cNvPr id="8" name="Rectangle: Rounded Corners 7">
            <a:extLst>
              <a:ext uri="{FF2B5EF4-FFF2-40B4-BE49-F238E27FC236}">
                <a16:creationId xmlns:a16="http://schemas.microsoft.com/office/drawing/2014/main" id="{AA83C32B-B474-D218-FCC1-17AE87DE5AB5}"/>
              </a:ext>
            </a:extLst>
          </p:cNvPr>
          <p:cNvSpPr/>
          <p:nvPr/>
        </p:nvSpPr>
        <p:spPr bwMode="auto">
          <a:xfrm>
            <a:off x="8139226" y="1611774"/>
            <a:ext cx="3197158" cy="1223229"/>
          </a:xfrm>
          <a:prstGeom prst="roundRect">
            <a:avLst/>
          </a:prstGeom>
          <a:solidFill>
            <a:srgbClr val="C00000"/>
          </a:solid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39" tIns="45719" rIns="91439" bIns="45719" numCol="1" spcCol="0" rtlCol="0" fromWordArt="0" anchor="ctr" anchorCtr="0" forceAA="0" compatLnSpc="1">
            <a:prstTxWarp prst="textNoShape">
              <a:avLst/>
            </a:prstTxWarp>
            <a:noAutofit/>
          </a:bodyPr>
          <a:lstStyle/>
          <a:p>
            <a:pPr algn="ctr"/>
            <a:r>
              <a:rPr lang="nb-NO" sz="2000" b="1" dirty="0">
                <a:solidFill>
                  <a:schemeClr val="bg1"/>
                </a:solidFill>
              </a:rPr>
              <a:t>Kontinuerlig forbedringer på kontekst vindu og nøyaktighet</a:t>
            </a:r>
            <a:endParaRPr lang="en-US" sz="2000" b="1" dirty="0" err="1">
              <a:solidFill>
                <a:schemeClr val="bg1"/>
              </a:solidFill>
            </a:endParaRPr>
          </a:p>
        </p:txBody>
      </p:sp>
      <p:sp>
        <p:nvSpPr>
          <p:cNvPr id="9" name="Rectangle: Rounded Corners 8">
            <a:extLst>
              <a:ext uri="{FF2B5EF4-FFF2-40B4-BE49-F238E27FC236}">
                <a16:creationId xmlns:a16="http://schemas.microsoft.com/office/drawing/2014/main" id="{713E7655-978D-28A1-12F9-8A424A3C86E8}"/>
              </a:ext>
            </a:extLst>
          </p:cNvPr>
          <p:cNvSpPr/>
          <p:nvPr/>
        </p:nvSpPr>
        <p:spPr bwMode="auto">
          <a:xfrm>
            <a:off x="8139226" y="3083160"/>
            <a:ext cx="3197158" cy="1223229"/>
          </a:xfrm>
          <a:prstGeom prst="roundRect">
            <a:avLst/>
          </a:prstGeom>
          <a:solidFill>
            <a:srgbClr val="C00000"/>
          </a:solid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39" tIns="45719" rIns="91439" bIns="45719" numCol="1" spcCol="0" rtlCol="0" fromWordArt="0" anchor="ctr" anchorCtr="0" forceAA="0" compatLnSpc="1">
            <a:prstTxWarp prst="textNoShape">
              <a:avLst/>
            </a:prstTxWarp>
            <a:noAutofit/>
          </a:bodyPr>
          <a:lstStyle/>
          <a:p>
            <a:pPr algn="ctr"/>
            <a:r>
              <a:rPr lang="nb-NO" sz="2000" b="1" dirty="0">
                <a:solidFill>
                  <a:schemeClr val="bg1"/>
                </a:solidFill>
              </a:rPr>
              <a:t>Raskere og bredere modeller til å tolke mer data</a:t>
            </a:r>
            <a:endParaRPr lang="en-US" sz="2000" b="1" dirty="0" err="1">
              <a:solidFill>
                <a:schemeClr val="bg1"/>
              </a:solidFill>
            </a:endParaRPr>
          </a:p>
        </p:txBody>
      </p:sp>
      <p:sp>
        <p:nvSpPr>
          <p:cNvPr id="11" name="TextBox 10">
            <a:extLst>
              <a:ext uri="{FF2B5EF4-FFF2-40B4-BE49-F238E27FC236}">
                <a16:creationId xmlns:a16="http://schemas.microsoft.com/office/drawing/2014/main" id="{0BBBF63E-015D-3BC4-6B4D-DAB44BB91492}"/>
              </a:ext>
            </a:extLst>
          </p:cNvPr>
          <p:cNvSpPr txBox="1"/>
          <p:nvPr/>
        </p:nvSpPr>
        <p:spPr>
          <a:xfrm>
            <a:off x="345440" y="5311893"/>
            <a:ext cx="6766560" cy="369332"/>
          </a:xfrm>
          <a:prstGeom prst="rect">
            <a:avLst/>
          </a:prstGeom>
          <a:noFill/>
        </p:spPr>
        <p:txBody>
          <a:bodyPr wrap="square">
            <a:spAutoFit/>
          </a:bodyPr>
          <a:lstStyle/>
          <a:p>
            <a:r>
              <a:rPr lang="en-US" dirty="0">
                <a:hlinkClick r:id="rId2"/>
              </a:rPr>
              <a:t>Azure/Copilot-For-Security:  (github.com)</a:t>
            </a:r>
            <a:endParaRPr lang="en-US" dirty="0"/>
          </a:p>
        </p:txBody>
      </p:sp>
      <p:pic>
        <p:nvPicPr>
          <p:cNvPr id="13" name="Picture 12">
            <a:extLst>
              <a:ext uri="{FF2B5EF4-FFF2-40B4-BE49-F238E27FC236}">
                <a16:creationId xmlns:a16="http://schemas.microsoft.com/office/drawing/2014/main" id="{8673172E-6F9A-7260-9DCD-24E42B33E948}"/>
              </a:ext>
            </a:extLst>
          </p:cNvPr>
          <p:cNvPicPr>
            <a:picLocks noChangeAspect="1"/>
          </p:cNvPicPr>
          <p:nvPr/>
        </p:nvPicPr>
        <p:blipFill>
          <a:blip r:embed="rId3"/>
          <a:stretch>
            <a:fillRect/>
          </a:stretch>
        </p:blipFill>
        <p:spPr>
          <a:xfrm>
            <a:off x="855616" y="1176774"/>
            <a:ext cx="6517901" cy="3827025"/>
          </a:xfrm>
          <a:prstGeom prst="rect">
            <a:avLst/>
          </a:prstGeom>
        </p:spPr>
      </p:pic>
      <p:sp>
        <p:nvSpPr>
          <p:cNvPr id="15" name="TextBox 14">
            <a:extLst>
              <a:ext uri="{FF2B5EF4-FFF2-40B4-BE49-F238E27FC236}">
                <a16:creationId xmlns:a16="http://schemas.microsoft.com/office/drawing/2014/main" id="{53495172-58B9-CB5F-A049-211B18841C64}"/>
              </a:ext>
            </a:extLst>
          </p:cNvPr>
          <p:cNvSpPr txBox="1"/>
          <p:nvPr/>
        </p:nvSpPr>
        <p:spPr>
          <a:xfrm>
            <a:off x="338909" y="5655546"/>
            <a:ext cx="6766560" cy="646331"/>
          </a:xfrm>
          <a:prstGeom prst="rect">
            <a:avLst/>
          </a:prstGeom>
          <a:noFill/>
        </p:spPr>
        <p:txBody>
          <a:bodyPr wrap="square">
            <a:spAutoFit/>
          </a:bodyPr>
          <a:lstStyle/>
          <a:p>
            <a:r>
              <a:rPr lang="en-US" dirty="0">
                <a:hlinkClick r:id="rId4"/>
              </a:rPr>
              <a:t>How to Become a Microsoft Copilot for Security Ninja: The Complete Level 400 Training</a:t>
            </a:r>
            <a:endParaRPr lang="en-US" dirty="0"/>
          </a:p>
        </p:txBody>
      </p:sp>
    </p:spTree>
    <p:extLst>
      <p:ext uri="{BB962C8B-B14F-4D97-AF65-F5344CB8AC3E}">
        <p14:creationId xmlns:p14="http://schemas.microsoft.com/office/powerpoint/2010/main" val="2627966010"/>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Rounded Corners 26">
            <a:extLst>
              <a:ext uri="{FF2B5EF4-FFF2-40B4-BE49-F238E27FC236}">
                <a16:creationId xmlns:a16="http://schemas.microsoft.com/office/drawing/2014/main" id="{20A65CC9-7882-C477-A6ED-9075BDA52DB7}"/>
              </a:ext>
            </a:extLst>
          </p:cNvPr>
          <p:cNvSpPr/>
          <p:nvPr/>
        </p:nvSpPr>
        <p:spPr bwMode="auto">
          <a:xfrm>
            <a:off x="1342417" y="1686128"/>
            <a:ext cx="9260731" cy="4163437"/>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AFDBC0C4-E934-402B-EFE4-713EF3E7C7E6}"/>
              </a:ext>
            </a:extLst>
          </p:cNvPr>
          <p:cNvSpPr>
            <a:spLocks noGrp="1"/>
          </p:cNvSpPr>
          <p:nvPr>
            <p:ph type="title"/>
          </p:nvPr>
        </p:nvSpPr>
        <p:spPr/>
        <p:txBody>
          <a:bodyPr/>
          <a:lstStyle/>
          <a:p>
            <a:r>
              <a:rPr lang="nb-NO" dirty="0"/>
              <a:t>Det er mer en plattform med data og integrasjoner...</a:t>
            </a:r>
            <a:endParaRPr lang="en-US" dirty="0"/>
          </a:p>
        </p:txBody>
      </p:sp>
      <p:sp>
        <p:nvSpPr>
          <p:cNvPr id="3" name="Rectangle 2">
            <a:extLst>
              <a:ext uri="{FF2B5EF4-FFF2-40B4-BE49-F238E27FC236}">
                <a16:creationId xmlns:a16="http://schemas.microsoft.com/office/drawing/2014/main" id="{BDE97DC9-66DB-9C3A-205A-B46F7DD878B7}"/>
              </a:ext>
            </a:extLst>
          </p:cNvPr>
          <p:cNvSpPr/>
          <p:nvPr/>
        </p:nvSpPr>
        <p:spPr bwMode="auto">
          <a:xfrm>
            <a:off x="3670570" y="2691319"/>
            <a:ext cx="4708187" cy="143320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nb-NO" sz="3600" b="1" dirty="0">
                <a:solidFill>
                  <a:srgbClr val="FFFFFF"/>
                </a:solidFill>
                <a:ea typeface="Segoe UI" pitchFamily="34" charset="0"/>
                <a:cs typeface="Segoe UI" pitchFamily="34" charset="0"/>
              </a:rPr>
              <a:t>Orkestrator</a:t>
            </a:r>
            <a:endParaRPr lang="en-US" sz="3600" b="1" dirty="0" err="1">
              <a:solidFill>
                <a:srgbClr val="FFFFFF"/>
              </a:solidFill>
              <a:ea typeface="Segoe UI" pitchFamily="34" charset="0"/>
              <a:cs typeface="Segoe UI" pitchFamily="34" charset="0"/>
            </a:endParaRPr>
          </a:p>
        </p:txBody>
      </p:sp>
      <p:sp>
        <p:nvSpPr>
          <p:cNvPr id="7" name="Rectangle: Rounded Corners 6">
            <a:extLst>
              <a:ext uri="{FF2B5EF4-FFF2-40B4-BE49-F238E27FC236}">
                <a16:creationId xmlns:a16="http://schemas.microsoft.com/office/drawing/2014/main" id="{408B32A0-C7F0-0905-26B1-C06DD178DA4B}"/>
              </a:ext>
            </a:extLst>
          </p:cNvPr>
          <p:cNvSpPr/>
          <p:nvPr/>
        </p:nvSpPr>
        <p:spPr bwMode="auto">
          <a:xfrm>
            <a:off x="1446179" y="1991015"/>
            <a:ext cx="2166025" cy="627588"/>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nb-NO" b="1" dirty="0">
                <a:solidFill>
                  <a:sysClr val="windowText" lastClr="000000"/>
                </a:solidFill>
                <a:ea typeface="Segoe UI" pitchFamily="34" charset="0"/>
                <a:cs typeface="Segoe UI" pitchFamily="34" charset="0"/>
              </a:rPr>
              <a:t>Portal</a:t>
            </a:r>
            <a:endParaRPr lang="en-US" b="1" dirty="0" err="1">
              <a:solidFill>
                <a:sysClr val="windowText" lastClr="000000"/>
              </a:solidFill>
              <a:ea typeface="Segoe UI" pitchFamily="34" charset="0"/>
              <a:cs typeface="Segoe UI" pitchFamily="34" charset="0"/>
            </a:endParaRPr>
          </a:p>
        </p:txBody>
      </p:sp>
      <p:sp>
        <p:nvSpPr>
          <p:cNvPr id="8" name="Rectangle: Rounded Corners 7">
            <a:extLst>
              <a:ext uri="{FF2B5EF4-FFF2-40B4-BE49-F238E27FC236}">
                <a16:creationId xmlns:a16="http://schemas.microsoft.com/office/drawing/2014/main" id="{D9325B7B-3D02-C873-DEE4-350FAE4DD64D}"/>
              </a:ext>
            </a:extLst>
          </p:cNvPr>
          <p:cNvSpPr/>
          <p:nvPr/>
        </p:nvSpPr>
        <p:spPr bwMode="auto">
          <a:xfrm>
            <a:off x="3690025" y="1995821"/>
            <a:ext cx="2304461" cy="627588"/>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nb-NO" b="1" dirty="0">
                <a:solidFill>
                  <a:sysClr val="windowText" lastClr="000000"/>
                </a:solidFill>
                <a:ea typeface="Segoe UI" pitchFamily="34" charset="0"/>
                <a:cs typeface="Segoe UI" pitchFamily="34" charset="0"/>
              </a:rPr>
              <a:t>Logic App</a:t>
            </a:r>
            <a:endParaRPr lang="en-US" b="1" dirty="0" err="1">
              <a:solidFill>
                <a:sysClr val="windowText" lastClr="000000"/>
              </a:solidFill>
              <a:ea typeface="Segoe UI" pitchFamily="34" charset="0"/>
              <a:cs typeface="Segoe UI" pitchFamily="34" charset="0"/>
            </a:endParaRPr>
          </a:p>
        </p:txBody>
      </p:sp>
      <p:sp>
        <p:nvSpPr>
          <p:cNvPr id="15" name="Rectangle: Rounded Corners 14">
            <a:extLst>
              <a:ext uri="{FF2B5EF4-FFF2-40B4-BE49-F238E27FC236}">
                <a16:creationId xmlns:a16="http://schemas.microsoft.com/office/drawing/2014/main" id="{DF6F082E-EA9D-CD18-59E6-5510C643A1B8}"/>
              </a:ext>
            </a:extLst>
          </p:cNvPr>
          <p:cNvSpPr/>
          <p:nvPr/>
        </p:nvSpPr>
        <p:spPr bwMode="auto">
          <a:xfrm>
            <a:off x="1476284" y="4221379"/>
            <a:ext cx="2132275" cy="642452"/>
          </a:xfrm>
          <a:prstGeom prst="round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nb-NO" b="1" dirty="0">
                <a:solidFill>
                  <a:sysClr val="windowText" lastClr="000000"/>
                </a:solidFill>
                <a:ea typeface="Segoe UI" pitchFamily="34" charset="0"/>
                <a:cs typeface="Segoe UI" pitchFamily="34" charset="0"/>
              </a:rPr>
              <a:t>Microsoft XDR</a:t>
            </a:r>
            <a:endParaRPr lang="en-US" b="1" dirty="0" err="1">
              <a:solidFill>
                <a:sysClr val="windowText" lastClr="000000"/>
              </a:solidFill>
              <a:ea typeface="Segoe UI" pitchFamily="34" charset="0"/>
              <a:cs typeface="Segoe UI" pitchFamily="34" charset="0"/>
            </a:endParaRPr>
          </a:p>
        </p:txBody>
      </p:sp>
      <p:sp>
        <p:nvSpPr>
          <p:cNvPr id="20" name="Rectangle: Rounded Corners 19">
            <a:extLst>
              <a:ext uri="{FF2B5EF4-FFF2-40B4-BE49-F238E27FC236}">
                <a16:creationId xmlns:a16="http://schemas.microsoft.com/office/drawing/2014/main" id="{E62A17E5-D834-63ED-C7CA-81D3FA0AF5AA}"/>
              </a:ext>
            </a:extLst>
          </p:cNvPr>
          <p:cNvSpPr/>
          <p:nvPr/>
        </p:nvSpPr>
        <p:spPr bwMode="auto">
          <a:xfrm>
            <a:off x="3693552" y="4211178"/>
            <a:ext cx="2331113" cy="646167"/>
          </a:xfrm>
          <a:prstGeom prst="round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nb-NO" b="1" dirty="0">
                <a:solidFill>
                  <a:sysClr val="windowText" lastClr="000000"/>
                </a:solidFill>
                <a:ea typeface="Segoe UI" pitchFamily="34" charset="0"/>
                <a:cs typeface="Segoe UI" pitchFamily="34" charset="0"/>
              </a:rPr>
              <a:t>3.Parts datakilder</a:t>
            </a:r>
            <a:endParaRPr lang="en-US" b="1" dirty="0" err="1">
              <a:solidFill>
                <a:sysClr val="windowText" lastClr="000000"/>
              </a:solidFill>
              <a:ea typeface="Segoe UI" pitchFamily="34" charset="0"/>
              <a:cs typeface="Segoe UI" pitchFamily="34" charset="0"/>
            </a:endParaRPr>
          </a:p>
        </p:txBody>
      </p:sp>
      <p:sp>
        <p:nvSpPr>
          <p:cNvPr id="22" name="Rectangle: Rounded Corners 21">
            <a:extLst>
              <a:ext uri="{FF2B5EF4-FFF2-40B4-BE49-F238E27FC236}">
                <a16:creationId xmlns:a16="http://schemas.microsoft.com/office/drawing/2014/main" id="{4848C29A-A861-CBB3-5194-5D9A13598302}"/>
              </a:ext>
            </a:extLst>
          </p:cNvPr>
          <p:cNvSpPr/>
          <p:nvPr/>
        </p:nvSpPr>
        <p:spPr bwMode="auto">
          <a:xfrm>
            <a:off x="6137942" y="4210067"/>
            <a:ext cx="2221363" cy="640794"/>
          </a:xfrm>
          <a:prstGeom prst="round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nb-NO" b="1" dirty="0">
                <a:solidFill>
                  <a:sysClr val="windowText" lastClr="000000"/>
                </a:solidFill>
                <a:ea typeface="Segoe UI" pitchFamily="34" charset="0"/>
                <a:cs typeface="Segoe UI" pitchFamily="34" charset="0"/>
              </a:rPr>
              <a:t>Egne datakilder</a:t>
            </a:r>
            <a:endParaRPr lang="en-US" b="1" dirty="0" err="1">
              <a:solidFill>
                <a:sysClr val="windowText" lastClr="000000"/>
              </a:solidFill>
              <a:ea typeface="Segoe UI" pitchFamily="34" charset="0"/>
              <a:cs typeface="Segoe UI" pitchFamily="34" charset="0"/>
            </a:endParaRPr>
          </a:p>
        </p:txBody>
      </p:sp>
      <p:sp>
        <p:nvSpPr>
          <p:cNvPr id="23" name="Rectangle: Rounded Corners 22">
            <a:extLst>
              <a:ext uri="{FF2B5EF4-FFF2-40B4-BE49-F238E27FC236}">
                <a16:creationId xmlns:a16="http://schemas.microsoft.com/office/drawing/2014/main" id="{2E57BE33-6E50-8ABE-7186-612D3666692B}"/>
              </a:ext>
            </a:extLst>
          </p:cNvPr>
          <p:cNvSpPr/>
          <p:nvPr/>
        </p:nvSpPr>
        <p:spPr bwMode="auto">
          <a:xfrm>
            <a:off x="8472652" y="4202659"/>
            <a:ext cx="2026736" cy="648202"/>
          </a:xfrm>
          <a:prstGeom prst="round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nb-NO" b="1" dirty="0">
                <a:solidFill>
                  <a:sysClr val="windowText" lastClr="000000"/>
                </a:solidFill>
                <a:ea typeface="Segoe UI" pitchFamily="34" charset="0"/>
                <a:cs typeface="Segoe UI" pitchFamily="34" charset="0"/>
              </a:rPr>
              <a:t>Plugins/Skills</a:t>
            </a:r>
            <a:endParaRPr lang="en-US" b="1" dirty="0" err="1">
              <a:solidFill>
                <a:sysClr val="windowText" lastClr="000000"/>
              </a:solidFill>
              <a:ea typeface="Segoe UI" pitchFamily="34" charset="0"/>
              <a:cs typeface="Segoe UI" pitchFamily="34" charset="0"/>
            </a:endParaRPr>
          </a:p>
        </p:txBody>
      </p:sp>
      <p:sp>
        <p:nvSpPr>
          <p:cNvPr id="24" name="Rectangle: Rounded Corners 23">
            <a:extLst>
              <a:ext uri="{FF2B5EF4-FFF2-40B4-BE49-F238E27FC236}">
                <a16:creationId xmlns:a16="http://schemas.microsoft.com/office/drawing/2014/main" id="{66514492-6445-3980-FA34-DDE1F214E648}"/>
              </a:ext>
            </a:extLst>
          </p:cNvPr>
          <p:cNvSpPr/>
          <p:nvPr/>
        </p:nvSpPr>
        <p:spPr bwMode="auto">
          <a:xfrm>
            <a:off x="6089847" y="1979607"/>
            <a:ext cx="2132275" cy="627588"/>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nb-NO" b="1" dirty="0">
                <a:solidFill>
                  <a:sysClr val="windowText" lastClr="000000"/>
                </a:solidFill>
                <a:ea typeface="Segoe UI" pitchFamily="34" charset="0"/>
                <a:cs typeface="Segoe UI" pitchFamily="34" charset="0"/>
              </a:rPr>
              <a:t>Copilot 365</a:t>
            </a:r>
            <a:endParaRPr lang="en-US" b="1" dirty="0" err="1">
              <a:solidFill>
                <a:sysClr val="windowText" lastClr="000000"/>
              </a:solidFill>
              <a:ea typeface="Segoe UI" pitchFamily="34" charset="0"/>
              <a:cs typeface="Segoe UI" pitchFamily="34" charset="0"/>
            </a:endParaRPr>
          </a:p>
        </p:txBody>
      </p:sp>
      <p:sp>
        <p:nvSpPr>
          <p:cNvPr id="25" name="Rectangle: Rounded Corners 24">
            <a:extLst>
              <a:ext uri="{FF2B5EF4-FFF2-40B4-BE49-F238E27FC236}">
                <a16:creationId xmlns:a16="http://schemas.microsoft.com/office/drawing/2014/main" id="{EBD2B475-F5C1-4CF4-44DF-625A14F2A9B8}"/>
              </a:ext>
            </a:extLst>
          </p:cNvPr>
          <p:cNvSpPr/>
          <p:nvPr/>
        </p:nvSpPr>
        <p:spPr bwMode="auto">
          <a:xfrm>
            <a:off x="8336937" y="1989336"/>
            <a:ext cx="2132275" cy="627588"/>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nb-NO" b="1" dirty="0">
                <a:solidFill>
                  <a:sysClr val="windowText" lastClr="000000"/>
                </a:solidFill>
                <a:ea typeface="Segoe UI" pitchFamily="34" charset="0"/>
                <a:cs typeface="Segoe UI" pitchFamily="34" charset="0"/>
              </a:rPr>
              <a:t>API</a:t>
            </a:r>
            <a:endParaRPr lang="en-US" b="1" dirty="0" err="1">
              <a:solidFill>
                <a:sysClr val="windowText" lastClr="000000"/>
              </a:solidFill>
              <a:ea typeface="Segoe UI" pitchFamily="34" charset="0"/>
              <a:cs typeface="Segoe UI" pitchFamily="34" charset="0"/>
            </a:endParaRPr>
          </a:p>
        </p:txBody>
      </p:sp>
      <p:sp>
        <p:nvSpPr>
          <p:cNvPr id="26" name="Rectangle: Rounded Corners 25">
            <a:extLst>
              <a:ext uri="{FF2B5EF4-FFF2-40B4-BE49-F238E27FC236}">
                <a16:creationId xmlns:a16="http://schemas.microsoft.com/office/drawing/2014/main" id="{73AC5209-0A9E-38CE-417D-A84ED79449FC}"/>
              </a:ext>
            </a:extLst>
          </p:cNvPr>
          <p:cNvSpPr/>
          <p:nvPr/>
        </p:nvSpPr>
        <p:spPr bwMode="auto">
          <a:xfrm>
            <a:off x="1485090" y="4954624"/>
            <a:ext cx="8994841" cy="525291"/>
          </a:xfrm>
          <a:prstGeom prst="round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nb-NO" b="1" dirty="0">
                <a:solidFill>
                  <a:sysClr val="windowText" lastClr="000000"/>
                </a:solidFill>
                <a:ea typeface="Segoe UI" pitchFamily="34" charset="0"/>
                <a:cs typeface="Segoe UI" pitchFamily="34" charset="0"/>
              </a:rPr>
              <a:t>Fine-tuned LLM på GPTv4</a:t>
            </a:r>
            <a:endParaRPr lang="en-US" b="1" dirty="0" err="1">
              <a:solidFill>
                <a:sysClr val="windowText" lastClr="000000"/>
              </a:solidFill>
              <a:ea typeface="Segoe UI" pitchFamily="34" charset="0"/>
              <a:cs typeface="Segoe UI" pitchFamily="34" charset="0"/>
            </a:endParaRPr>
          </a:p>
        </p:txBody>
      </p:sp>
    </p:spTree>
    <p:extLst>
      <p:ext uri="{BB962C8B-B14F-4D97-AF65-F5344CB8AC3E}">
        <p14:creationId xmlns:p14="http://schemas.microsoft.com/office/powerpoint/2010/main" val="210109402"/>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BC0C4-E934-402B-EFE4-713EF3E7C7E6}"/>
              </a:ext>
            </a:extLst>
          </p:cNvPr>
          <p:cNvSpPr>
            <a:spLocks noGrp="1"/>
          </p:cNvSpPr>
          <p:nvPr>
            <p:ph type="title"/>
          </p:nvPr>
        </p:nvSpPr>
        <p:spPr/>
        <p:txBody>
          <a:bodyPr/>
          <a:lstStyle/>
          <a:p>
            <a:r>
              <a:rPr lang="nb-NO" dirty="0"/>
              <a:t>Hvordan funker Security Copilot? </a:t>
            </a:r>
            <a:endParaRPr lang="en-US" dirty="0"/>
          </a:p>
        </p:txBody>
      </p:sp>
      <p:sp>
        <p:nvSpPr>
          <p:cNvPr id="3" name="Rectangle 2">
            <a:extLst>
              <a:ext uri="{FF2B5EF4-FFF2-40B4-BE49-F238E27FC236}">
                <a16:creationId xmlns:a16="http://schemas.microsoft.com/office/drawing/2014/main" id="{BDE97DC9-66DB-9C3A-205A-B46F7DD878B7}"/>
              </a:ext>
            </a:extLst>
          </p:cNvPr>
          <p:cNvSpPr/>
          <p:nvPr/>
        </p:nvSpPr>
        <p:spPr bwMode="auto">
          <a:xfrm>
            <a:off x="538265" y="2016869"/>
            <a:ext cx="3132306" cy="11284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nb-NO" sz="2800" b="1" dirty="0">
                <a:solidFill>
                  <a:srgbClr val="FFFFFF"/>
                </a:solidFill>
                <a:ea typeface="Segoe UI" pitchFamily="34" charset="0"/>
                <a:cs typeface="Segoe UI" pitchFamily="34" charset="0"/>
              </a:rPr>
              <a:t>1# Prompt</a:t>
            </a:r>
            <a:endParaRPr lang="en-US" sz="2800" b="1" dirty="0" err="1">
              <a:solidFill>
                <a:srgbClr val="FFFFFF"/>
              </a:solidFill>
              <a:ea typeface="Segoe UI" pitchFamily="34" charset="0"/>
              <a:cs typeface="Segoe UI" pitchFamily="34" charset="0"/>
            </a:endParaRPr>
          </a:p>
        </p:txBody>
      </p:sp>
      <p:sp>
        <p:nvSpPr>
          <p:cNvPr id="4" name="Rectangle 3">
            <a:extLst>
              <a:ext uri="{FF2B5EF4-FFF2-40B4-BE49-F238E27FC236}">
                <a16:creationId xmlns:a16="http://schemas.microsoft.com/office/drawing/2014/main" id="{273E8975-61D4-2DAA-3C6D-48591D514CB4}"/>
              </a:ext>
            </a:extLst>
          </p:cNvPr>
          <p:cNvSpPr/>
          <p:nvPr/>
        </p:nvSpPr>
        <p:spPr bwMode="auto">
          <a:xfrm>
            <a:off x="4581729" y="2039567"/>
            <a:ext cx="3132306" cy="11186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nb-NO" sz="2800" b="1" dirty="0">
                <a:solidFill>
                  <a:srgbClr val="FFFFFF"/>
                </a:solidFill>
                <a:ea typeface="Segoe UI" pitchFamily="34" charset="0"/>
                <a:cs typeface="Segoe UI" pitchFamily="34" charset="0"/>
              </a:rPr>
              <a:t>2# Grounding og Skills</a:t>
            </a:r>
            <a:endParaRPr lang="en-US" sz="2800" b="1" dirty="0" err="1">
              <a:solidFill>
                <a:srgbClr val="FFFFFF"/>
              </a:solidFill>
              <a:ea typeface="Segoe UI" pitchFamily="34" charset="0"/>
              <a:cs typeface="Segoe UI" pitchFamily="34" charset="0"/>
            </a:endParaRPr>
          </a:p>
        </p:txBody>
      </p:sp>
      <p:sp>
        <p:nvSpPr>
          <p:cNvPr id="5" name="Rectangle 4">
            <a:extLst>
              <a:ext uri="{FF2B5EF4-FFF2-40B4-BE49-F238E27FC236}">
                <a16:creationId xmlns:a16="http://schemas.microsoft.com/office/drawing/2014/main" id="{7D3E43A5-FFF3-D646-16F4-2E0E4AA23E08}"/>
              </a:ext>
            </a:extLst>
          </p:cNvPr>
          <p:cNvSpPr/>
          <p:nvPr/>
        </p:nvSpPr>
        <p:spPr bwMode="auto">
          <a:xfrm>
            <a:off x="8398214" y="2023354"/>
            <a:ext cx="3132306" cy="11186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nb-NO" sz="2800" b="1" dirty="0">
                <a:solidFill>
                  <a:srgbClr val="FFFFFF"/>
                </a:solidFill>
                <a:ea typeface="Segoe UI" pitchFamily="34" charset="0"/>
                <a:cs typeface="Segoe UI" pitchFamily="34" charset="0"/>
              </a:rPr>
              <a:t>3# LLM Prosessering</a:t>
            </a:r>
            <a:endParaRPr lang="en-US" sz="2800" b="1" dirty="0" err="1">
              <a:solidFill>
                <a:srgbClr val="FFFFFF"/>
              </a:solidFill>
              <a:ea typeface="Segoe UI" pitchFamily="34" charset="0"/>
              <a:cs typeface="Segoe UI" pitchFamily="34" charset="0"/>
            </a:endParaRPr>
          </a:p>
        </p:txBody>
      </p:sp>
      <p:sp>
        <p:nvSpPr>
          <p:cNvPr id="6" name="TextBox 5">
            <a:extLst>
              <a:ext uri="{FF2B5EF4-FFF2-40B4-BE49-F238E27FC236}">
                <a16:creationId xmlns:a16="http://schemas.microsoft.com/office/drawing/2014/main" id="{CF99ACE3-EE9B-ED31-90E7-AF73DF45B710}"/>
              </a:ext>
            </a:extLst>
          </p:cNvPr>
          <p:cNvSpPr txBox="1"/>
          <p:nvPr/>
        </p:nvSpPr>
        <p:spPr>
          <a:xfrm>
            <a:off x="726332" y="3307404"/>
            <a:ext cx="2736715" cy="307777"/>
          </a:xfrm>
          <a:prstGeom prst="rect">
            <a:avLst/>
          </a:prstGeom>
          <a:noFill/>
        </p:spPr>
        <p:txBody>
          <a:bodyPr wrap="square" lIns="0" tIns="0" rIns="0" bIns="0" rtlCol="0">
            <a:spAutoFit/>
          </a:bodyPr>
          <a:lstStyle/>
          <a:p>
            <a:pPr algn="ctr"/>
            <a:r>
              <a:rPr lang="nb-NO" sz="2000" b="1" dirty="0">
                <a:solidFill>
                  <a:schemeClr val="bg1"/>
                </a:solidFill>
              </a:rPr>
              <a:t>Security Analyst</a:t>
            </a:r>
            <a:endParaRPr lang="en-US" sz="2000" b="1" dirty="0" err="1">
              <a:solidFill>
                <a:schemeClr val="bg1"/>
              </a:solidFill>
            </a:endParaRPr>
          </a:p>
        </p:txBody>
      </p:sp>
      <p:sp>
        <p:nvSpPr>
          <p:cNvPr id="7" name="Rectangle: Rounded Corners 6">
            <a:extLst>
              <a:ext uri="{FF2B5EF4-FFF2-40B4-BE49-F238E27FC236}">
                <a16:creationId xmlns:a16="http://schemas.microsoft.com/office/drawing/2014/main" id="{408B32A0-C7F0-0905-26B1-C06DD178DA4B}"/>
              </a:ext>
            </a:extLst>
          </p:cNvPr>
          <p:cNvSpPr/>
          <p:nvPr/>
        </p:nvSpPr>
        <p:spPr bwMode="auto">
          <a:xfrm>
            <a:off x="577175" y="3709481"/>
            <a:ext cx="3197158" cy="1225685"/>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dirty="0" err="1">
              <a:solidFill>
                <a:sysClr val="windowText" lastClr="000000"/>
              </a:solidFill>
              <a:ea typeface="Segoe UI" pitchFamily="34" charset="0"/>
              <a:cs typeface="Segoe UI" pitchFamily="34" charset="0"/>
            </a:endParaRPr>
          </a:p>
        </p:txBody>
      </p:sp>
      <p:sp>
        <p:nvSpPr>
          <p:cNvPr id="9" name="TextBox 8">
            <a:extLst>
              <a:ext uri="{FF2B5EF4-FFF2-40B4-BE49-F238E27FC236}">
                <a16:creationId xmlns:a16="http://schemas.microsoft.com/office/drawing/2014/main" id="{0363ECA9-5245-D6BC-F7A4-6D5258AAF62C}"/>
              </a:ext>
            </a:extLst>
          </p:cNvPr>
          <p:cNvSpPr txBox="1"/>
          <p:nvPr/>
        </p:nvSpPr>
        <p:spPr>
          <a:xfrm>
            <a:off x="4137498" y="3330102"/>
            <a:ext cx="4208834" cy="307777"/>
          </a:xfrm>
          <a:prstGeom prst="rect">
            <a:avLst/>
          </a:prstGeom>
          <a:noFill/>
        </p:spPr>
        <p:txBody>
          <a:bodyPr wrap="square" lIns="0" tIns="0" rIns="0" bIns="0" rtlCol="0">
            <a:spAutoFit/>
          </a:bodyPr>
          <a:lstStyle/>
          <a:p>
            <a:pPr algn="ctr"/>
            <a:r>
              <a:rPr lang="nb-NO" sz="2000" b="1" dirty="0">
                <a:solidFill>
                  <a:schemeClr val="bg1"/>
                </a:solidFill>
              </a:rPr>
              <a:t>Copilot Security Orchestrator</a:t>
            </a:r>
            <a:endParaRPr lang="en-US" sz="2000" b="1" dirty="0" err="1">
              <a:solidFill>
                <a:schemeClr val="bg1"/>
              </a:solidFill>
            </a:endParaRPr>
          </a:p>
        </p:txBody>
      </p:sp>
      <p:sp>
        <p:nvSpPr>
          <p:cNvPr id="10" name="Rectangle: Rounded Corners 9">
            <a:extLst>
              <a:ext uri="{FF2B5EF4-FFF2-40B4-BE49-F238E27FC236}">
                <a16:creationId xmlns:a16="http://schemas.microsoft.com/office/drawing/2014/main" id="{23121C52-0867-5E10-9E47-F526CBB254AD}"/>
              </a:ext>
            </a:extLst>
          </p:cNvPr>
          <p:cNvSpPr/>
          <p:nvPr/>
        </p:nvSpPr>
        <p:spPr bwMode="auto">
          <a:xfrm>
            <a:off x="4448782" y="3777574"/>
            <a:ext cx="3414409" cy="619329"/>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nb-NO" sz="1400" b="1" dirty="0">
                <a:solidFill>
                  <a:sysClr val="windowText" lastClr="000000"/>
                </a:solidFill>
                <a:ea typeface="Segoe UI" pitchFamily="34" charset="0"/>
                <a:cs typeface="Segoe UI" pitchFamily="34" charset="0"/>
              </a:rPr>
              <a:t>api.securitycopilot.microsoft.com</a:t>
            </a:r>
            <a:endParaRPr lang="en-US" sz="1400" dirty="0" err="1">
              <a:solidFill>
                <a:sysClr val="windowText" lastClr="000000"/>
              </a:solidFill>
              <a:ea typeface="Segoe UI" pitchFamily="34" charset="0"/>
              <a:cs typeface="Segoe UI" pitchFamily="34" charset="0"/>
            </a:endParaRPr>
          </a:p>
        </p:txBody>
      </p:sp>
      <p:sp>
        <p:nvSpPr>
          <p:cNvPr id="11" name="Rectangle 10">
            <a:extLst>
              <a:ext uri="{FF2B5EF4-FFF2-40B4-BE49-F238E27FC236}">
                <a16:creationId xmlns:a16="http://schemas.microsoft.com/office/drawing/2014/main" id="{25121DD9-5218-4C4F-DA9D-EC061149BD81}"/>
              </a:ext>
            </a:extLst>
          </p:cNvPr>
          <p:cNvSpPr/>
          <p:nvPr/>
        </p:nvSpPr>
        <p:spPr bwMode="auto">
          <a:xfrm>
            <a:off x="4714672" y="4507151"/>
            <a:ext cx="2944239" cy="551234"/>
          </a:xfrm>
          <a:prstGeom prst="rect">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nb-NO" sz="1600" b="1" dirty="0">
                <a:solidFill>
                  <a:sysClr val="windowText" lastClr="000000"/>
                </a:solidFill>
                <a:ea typeface="Segoe UI" pitchFamily="34" charset="0"/>
                <a:cs typeface="Segoe UI" pitchFamily="34" charset="0"/>
              </a:rPr>
              <a:t>Virtuell Agent og Tasks</a:t>
            </a:r>
            <a:endParaRPr lang="en-US" sz="1600" b="1" dirty="0" err="1">
              <a:solidFill>
                <a:sysClr val="windowText" lastClr="000000"/>
              </a:soli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11BEA07A-278B-0F2B-B22E-549CA53FF727}"/>
              </a:ext>
            </a:extLst>
          </p:cNvPr>
          <p:cNvSpPr/>
          <p:nvPr/>
        </p:nvSpPr>
        <p:spPr bwMode="auto">
          <a:xfrm>
            <a:off x="4721158" y="5171876"/>
            <a:ext cx="2944238" cy="496110"/>
          </a:xfrm>
          <a:prstGeom prst="rect">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nb-NO" sz="1600" b="1" dirty="0">
                <a:solidFill>
                  <a:sysClr val="windowText" lastClr="000000"/>
                </a:solidFill>
                <a:ea typeface="Segoe UI" pitchFamily="34" charset="0"/>
                <a:cs typeface="Segoe UI" pitchFamily="34" charset="0"/>
              </a:rPr>
              <a:t>Skills/Plugins </a:t>
            </a:r>
            <a:r>
              <a:rPr lang="nb-NO" sz="1200" b="1" dirty="0">
                <a:solidFill>
                  <a:sysClr val="windowText" lastClr="000000"/>
                </a:solidFill>
                <a:ea typeface="Segoe UI" pitchFamily="34" charset="0"/>
                <a:cs typeface="Segoe UI" pitchFamily="34" charset="0"/>
              </a:rPr>
              <a:t>(GPT Functions)</a:t>
            </a:r>
            <a:endParaRPr lang="en-US" sz="1600" b="1" dirty="0" err="1">
              <a:solidFill>
                <a:sysClr val="windowText" lastClr="000000"/>
              </a:soli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1B83DD49-5A8E-77DF-B082-71CFCFD3E1DE}"/>
              </a:ext>
            </a:extLst>
          </p:cNvPr>
          <p:cNvSpPr/>
          <p:nvPr/>
        </p:nvSpPr>
        <p:spPr bwMode="auto">
          <a:xfrm>
            <a:off x="4724400" y="5791204"/>
            <a:ext cx="2937753" cy="496110"/>
          </a:xfrm>
          <a:prstGeom prst="rect">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nb-NO" sz="1600" b="1" dirty="0">
                <a:solidFill>
                  <a:sysClr val="windowText" lastClr="000000"/>
                </a:solidFill>
                <a:ea typeface="Segoe UI" pitchFamily="34" charset="0"/>
                <a:cs typeface="Segoe UI" pitchFamily="34" charset="0"/>
              </a:rPr>
              <a:t>3.Parts kilder: Greynoise</a:t>
            </a:r>
            <a:endParaRPr lang="en-US" sz="1600" b="1" dirty="0" err="1">
              <a:solidFill>
                <a:sysClr val="windowText" lastClr="000000"/>
              </a:solidFill>
              <a:ea typeface="Segoe UI" pitchFamily="34" charset="0"/>
              <a:cs typeface="Segoe UI" pitchFamily="34" charset="0"/>
            </a:endParaRPr>
          </a:p>
        </p:txBody>
      </p:sp>
      <p:sp>
        <p:nvSpPr>
          <p:cNvPr id="14" name="Rectangle: Rounded Corners 13">
            <a:extLst>
              <a:ext uri="{FF2B5EF4-FFF2-40B4-BE49-F238E27FC236}">
                <a16:creationId xmlns:a16="http://schemas.microsoft.com/office/drawing/2014/main" id="{9065B784-6428-8529-0798-8A13042E1B7E}"/>
              </a:ext>
            </a:extLst>
          </p:cNvPr>
          <p:cNvSpPr/>
          <p:nvPr/>
        </p:nvSpPr>
        <p:spPr bwMode="auto">
          <a:xfrm>
            <a:off x="8323634" y="3764603"/>
            <a:ext cx="3197158" cy="820746"/>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nb-NO" sz="1600" b="1" dirty="0">
                <a:solidFill>
                  <a:sysClr val="windowText" lastClr="000000"/>
                </a:solidFill>
                <a:ea typeface="Segoe UI" pitchFamily="34" charset="0"/>
                <a:cs typeface="Segoe UI" pitchFamily="34" charset="0"/>
              </a:rPr>
              <a:t>Azure OpenAI </a:t>
            </a:r>
            <a:br>
              <a:rPr lang="nb-NO" sz="1600" b="1" dirty="0">
                <a:solidFill>
                  <a:sysClr val="windowText" lastClr="000000"/>
                </a:solidFill>
                <a:ea typeface="Segoe UI" pitchFamily="34" charset="0"/>
                <a:cs typeface="Segoe UI" pitchFamily="34" charset="0"/>
              </a:rPr>
            </a:br>
            <a:r>
              <a:rPr lang="nb-NO" sz="1600" b="1" dirty="0">
                <a:solidFill>
                  <a:sysClr val="windowText" lastClr="000000"/>
                </a:solidFill>
                <a:ea typeface="Segoe UI" pitchFamily="34" charset="0"/>
                <a:cs typeface="Segoe UI" pitchFamily="34" charset="0"/>
              </a:rPr>
              <a:t>Fine-tuned LLM  (GPT4)</a:t>
            </a:r>
          </a:p>
          <a:p>
            <a:pPr algn="ctr" defTabSz="932472" fontAlgn="base">
              <a:spcBef>
                <a:spcPct val="0"/>
              </a:spcBef>
              <a:spcAft>
                <a:spcPct val="0"/>
              </a:spcAft>
            </a:pPr>
            <a:endParaRPr lang="en-US" sz="1600" dirty="0" err="1">
              <a:solidFill>
                <a:sysClr val="windowText" lastClr="000000"/>
              </a:solidFill>
              <a:ea typeface="Segoe UI" pitchFamily="34" charset="0"/>
              <a:cs typeface="Segoe UI" pitchFamily="34" charset="0"/>
            </a:endParaRPr>
          </a:p>
        </p:txBody>
      </p:sp>
      <p:sp>
        <p:nvSpPr>
          <p:cNvPr id="16" name="Rectangle 15">
            <a:extLst>
              <a:ext uri="{FF2B5EF4-FFF2-40B4-BE49-F238E27FC236}">
                <a16:creationId xmlns:a16="http://schemas.microsoft.com/office/drawing/2014/main" id="{F00DAFBF-2CEF-675B-315E-6DEF0BBDD724}"/>
              </a:ext>
            </a:extLst>
          </p:cNvPr>
          <p:cNvSpPr/>
          <p:nvPr/>
        </p:nvSpPr>
        <p:spPr bwMode="auto">
          <a:xfrm>
            <a:off x="8407940" y="4680708"/>
            <a:ext cx="2944239" cy="551234"/>
          </a:xfrm>
          <a:prstGeom prst="rect">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nb-NO" sz="1600" b="1" dirty="0">
                <a:solidFill>
                  <a:sysClr val="windowText" lastClr="000000"/>
                </a:solidFill>
                <a:ea typeface="Segoe UI" pitchFamily="34" charset="0"/>
                <a:cs typeface="Segoe UI" pitchFamily="34" charset="0"/>
              </a:rPr>
              <a:t>Lage output</a:t>
            </a:r>
            <a:endParaRPr lang="en-US" sz="1600" b="1" dirty="0" err="1">
              <a:solidFill>
                <a:sysClr val="windowText" lastClr="000000"/>
              </a:solidFill>
              <a:ea typeface="Segoe UI" pitchFamily="34" charset="0"/>
              <a:cs typeface="Segoe UI" pitchFamily="34" charset="0"/>
            </a:endParaRPr>
          </a:p>
        </p:txBody>
      </p:sp>
      <p:sp>
        <p:nvSpPr>
          <p:cNvPr id="17" name="TextBox 16">
            <a:extLst>
              <a:ext uri="{FF2B5EF4-FFF2-40B4-BE49-F238E27FC236}">
                <a16:creationId xmlns:a16="http://schemas.microsoft.com/office/drawing/2014/main" id="{13B46146-06C0-8D40-246A-52D573187243}"/>
              </a:ext>
            </a:extLst>
          </p:cNvPr>
          <p:cNvSpPr txBox="1"/>
          <p:nvPr/>
        </p:nvSpPr>
        <p:spPr>
          <a:xfrm>
            <a:off x="7778886" y="3333345"/>
            <a:ext cx="4208834" cy="307777"/>
          </a:xfrm>
          <a:prstGeom prst="rect">
            <a:avLst/>
          </a:prstGeom>
          <a:noFill/>
        </p:spPr>
        <p:txBody>
          <a:bodyPr wrap="square" lIns="0" tIns="0" rIns="0" bIns="0" rtlCol="0">
            <a:spAutoFit/>
          </a:bodyPr>
          <a:lstStyle/>
          <a:p>
            <a:pPr algn="ctr"/>
            <a:r>
              <a:rPr lang="nb-NO" sz="2000" b="1" dirty="0">
                <a:solidFill>
                  <a:schemeClr val="bg1"/>
                </a:solidFill>
              </a:rPr>
              <a:t>Microsoft Copilot SCU</a:t>
            </a:r>
            <a:endParaRPr lang="en-US" sz="2000" b="1" dirty="0" err="1">
              <a:solidFill>
                <a:schemeClr val="bg1"/>
              </a:solidFill>
            </a:endParaRPr>
          </a:p>
        </p:txBody>
      </p:sp>
      <p:sp>
        <p:nvSpPr>
          <p:cNvPr id="18" name="Double Bracket 17">
            <a:extLst>
              <a:ext uri="{FF2B5EF4-FFF2-40B4-BE49-F238E27FC236}">
                <a16:creationId xmlns:a16="http://schemas.microsoft.com/office/drawing/2014/main" id="{C8F4A02C-FA59-2FAC-CFD3-8AE9E180D0FD}"/>
              </a:ext>
            </a:extLst>
          </p:cNvPr>
          <p:cNvSpPr/>
          <p:nvPr/>
        </p:nvSpPr>
        <p:spPr>
          <a:xfrm>
            <a:off x="4284998" y="1608307"/>
            <a:ext cx="7562155" cy="4974076"/>
          </a:xfrm>
          <a:prstGeom prst="bracketPair">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TextBox 18">
            <a:extLst>
              <a:ext uri="{FF2B5EF4-FFF2-40B4-BE49-F238E27FC236}">
                <a16:creationId xmlns:a16="http://schemas.microsoft.com/office/drawing/2014/main" id="{D7D9161D-6DD5-476D-9102-78BB138AC929}"/>
              </a:ext>
            </a:extLst>
          </p:cNvPr>
          <p:cNvSpPr txBox="1"/>
          <p:nvPr/>
        </p:nvSpPr>
        <p:spPr>
          <a:xfrm>
            <a:off x="6321795" y="1309991"/>
            <a:ext cx="4889770" cy="307777"/>
          </a:xfrm>
          <a:prstGeom prst="rect">
            <a:avLst/>
          </a:prstGeom>
          <a:noFill/>
        </p:spPr>
        <p:txBody>
          <a:bodyPr wrap="square" lIns="0" tIns="0" rIns="0" bIns="0" rtlCol="0">
            <a:spAutoFit/>
          </a:bodyPr>
          <a:lstStyle/>
          <a:p>
            <a:pPr algn="l"/>
            <a:r>
              <a:rPr lang="nb-NO" sz="2000" b="1" dirty="0">
                <a:solidFill>
                  <a:schemeClr val="bg1"/>
                </a:solidFill>
              </a:rPr>
              <a:t>Geography : EU: West Europe</a:t>
            </a:r>
            <a:endParaRPr lang="en-US" sz="2000" b="1" dirty="0" err="1">
              <a:solidFill>
                <a:schemeClr val="bg1"/>
              </a:solidFill>
            </a:endParaRPr>
          </a:p>
        </p:txBody>
      </p:sp>
      <p:sp>
        <p:nvSpPr>
          <p:cNvPr id="21" name="TextBox 20">
            <a:extLst>
              <a:ext uri="{FF2B5EF4-FFF2-40B4-BE49-F238E27FC236}">
                <a16:creationId xmlns:a16="http://schemas.microsoft.com/office/drawing/2014/main" id="{B24E1580-CB70-C696-B7EC-B9D5C25875CB}"/>
              </a:ext>
            </a:extLst>
          </p:cNvPr>
          <p:cNvSpPr txBox="1"/>
          <p:nvPr/>
        </p:nvSpPr>
        <p:spPr>
          <a:xfrm>
            <a:off x="664723" y="3704085"/>
            <a:ext cx="2830749" cy="1200329"/>
          </a:xfrm>
          <a:prstGeom prst="rect">
            <a:avLst/>
          </a:prstGeom>
          <a:noFill/>
        </p:spPr>
        <p:txBody>
          <a:bodyPr wrap="square">
            <a:spAutoFit/>
          </a:bodyPr>
          <a:lstStyle/>
          <a:p>
            <a:pPr algn="l" defTabSz="932472" fontAlgn="base">
              <a:spcBef>
                <a:spcPct val="0"/>
              </a:spcBef>
              <a:spcAft>
                <a:spcPct val="0"/>
              </a:spcAft>
            </a:pPr>
            <a:r>
              <a:rPr lang="nb-NO" b="1" dirty="0">
                <a:solidFill>
                  <a:sysClr val="windowText" lastClr="000000"/>
                </a:solidFill>
                <a:ea typeface="Segoe UI" pitchFamily="34" charset="0"/>
                <a:cs typeface="Segoe UI" pitchFamily="34" charset="0"/>
              </a:rPr>
              <a:t>Prompt: </a:t>
            </a:r>
            <a:r>
              <a:rPr lang="nb-NO" dirty="0">
                <a:solidFill>
                  <a:sysClr val="windowText" lastClr="000000"/>
                </a:solidFill>
                <a:ea typeface="Segoe UI" pitchFamily="34" charset="0"/>
                <a:cs typeface="Segoe UI" pitchFamily="34" charset="0"/>
              </a:rPr>
              <a:t>Sjekk mot </a:t>
            </a:r>
            <a:r>
              <a:rPr lang="nb-NO" dirty="0" err="1">
                <a:solidFill>
                  <a:sysClr val="windowText" lastClr="000000"/>
                </a:solidFill>
                <a:ea typeface="Segoe UI" pitchFamily="34" charset="0"/>
                <a:cs typeface="Segoe UI" pitchFamily="34" charset="0"/>
              </a:rPr>
              <a:t>Greynoise</a:t>
            </a:r>
            <a:r>
              <a:rPr lang="nb-NO" dirty="0">
                <a:solidFill>
                  <a:sysClr val="windowText" lastClr="000000"/>
                </a:solidFill>
                <a:ea typeface="Segoe UI" pitchFamily="34" charset="0"/>
                <a:cs typeface="Segoe UI" pitchFamily="34" charset="0"/>
              </a:rPr>
              <a:t> om det er noe kjent med IP </a:t>
            </a:r>
            <a:r>
              <a:rPr lang="nb-NO" dirty="0" err="1">
                <a:solidFill>
                  <a:sysClr val="windowText" lastClr="000000"/>
                </a:solidFill>
                <a:ea typeface="Segoe UI" pitchFamily="34" charset="0"/>
                <a:cs typeface="Segoe UI" pitchFamily="34" charset="0"/>
              </a:rPr>
              <a:t>addressen</a:t>
            </a:r>
            <a:r>
              <a:rPr lang="nb-NO" dirty="0">
                <a:solidFill>
                  <a:sysClr val="windowText" lastClr="000000"/>
                </a:solidFill>
                <a:ea typeface="Segoe UI" pitchFamily="34" charset="0"/>
                <a:cs typeface="Segoe UI" pitchFamily="34" charset="0"/>
              </a:rPr>
              <a:t> 8.8.8.8</a:t>
            </a:r>
            <a:endParaRPr lang="en-US" dirty="0" err="1">
              <a:solidFill>
                <a:sysClr val="windowText" lastClr="000000"/>
              </a:solidFill>
              <a:ea typeface="Segoe UI" pitchFamily="34" charset="0"/>
              <a:cs typeface="Segoe UI" pitchFamily="34" charset="0"/>
            </a:endParaRPr>
          </a:p>
        </p:txBody>
      </p:sp>
      <p:sp>
        <p:nvSpPr>
          <p:cNvPr id="22" name="Rectangle: Rounded Corners 21">
            <a:extLst>
              <a:ext uri="{FF2B5EF4-FFF2-40B4-BE49-F238E27FC236}">
                <a16:creationId xmlns:a16="http://schemas.microsoft.com/office/drawing/2014/main" id="{904737CB-4E9E-0282-77F5-3C1586187555}"/>
              </a:ext>
            </a:extLst>
          </p:cNvPr>
          <p:cNvSpPr/>
          <p:nvPr/>
        </p:nvSpPr>
        <p:spPr bwMode="auto">
          <a:xfrm>
            <a:off x="567448" y="5058383"/>
            <a:ext cx="3197158" cy="1202988"/>
          </a:xfrm>
          <a:prstGeom prst="roundRect">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1600" dirty="0" err="1">
              <a:solidFill>
                <a:sysClr val="windowText" lastClr="000000"/>
              </a:solidFill>
              <a:cs typeface="Segoe UI" pitchFamily="34" charset="0"/>
            </a:endParaRPr>
          </a:p>
        </p:txBody>
      </p:sp>
      <p:sp>
        <p:nvSpPr>
          <p:cNvPr id="24" name="TextBox 23">
            <a:extLst>
              <a:ext uri="{FF2B5EF4-FFF2-40B4-BE49-F238E27FC236}">
                <a16:creationId xmlns:a16="http://schemas.microsoft.com/office/drawing/2014/main" id="{ACB2DBCA-53C9-5B6A-B1A2-905AD520CFEF}"/>
              </a:ext>
            </a:extLst>
          </p:cNvPr>
          <p:cNvSpPr txBox="1"/>
          <p:nvPr/>
        </p:nvSpPr>
        <p:spPr>
          <a:xfrm>
            <a:off x="457200" y="5078928"/>
            <a:ext cx="3258766" cy="1200329"/>
          </a:xfrm>
          <a:prstGeom prst="rect">
            <a:avLst/>
          </a:prstGeom>
          <a:noFill/>
        </p:spPr>
        <p:txBody>
          <a:bodyPr wrap="square">
            <a:spAutoFit/>
          </a:bodyPr>
          <a:lstStyle/>
          <a:p>
            <a:pPr algn="ctr" defTabSz="932472" fontAlgn="base">
              <a:spcBef>
                <a:spcPct val="0"/>
              </a:spcBef>
              <a:spcAft>
                <a:spcPct val="0"/>
              </a:spcAft>
            </a:pPr>
            <a:r>
              <a:rPr lang="nb-NO" sz="1800" b="1" dirty="0">
                <a:solidFill>
                  <a:sysClr val="windowText" lastClr="000000"/>
                </a:solidFill>
                <a:cs typeface="Segoe UI" pitchFamily="34" charset="0"/>
              </a:rPr>
              <a:t>Svar: </a:t>
            </a:r>
            <a:r>
              <a:rPr lang="nb-NO" sz="1800" dirty="0">
                <a:solidFill>
                  <a:sysClr val="windowText" lastClr="000000"/>
                </a:solidFill>
                <a:cs typeface="Segoe UI" pitchFamily="34" charset="0"/>
              </a:rPr>
              <a:t>Maskinen ble forsøkt kommunisert fra en maskin med IP 8.8.8.8 og er i følge Greynoise knyttet til Google </a:t>
            </a:r>
            <a:endParaRPr lang="en-US" sz="1800" dirty="0" err="1">
              <a:solidFill>
                <a:sysClr val="windowText" lastClr="000000"/>
              </a:solidFill>
              <a:cs typeface="Segoe UI" pitchFamily="34" charset="0"/>
            </a:endParaRPr>
          </a:p>
        </p:txBody>
      </p:sp>
    </p:spTree>
    <p:extLst>
      <p:ext uri="{BB962C8B-B14F-4D97-AF65-F5344CB8AC3E}">
        <p14:creationId xmlns:p14="http://schemas.microsoft.com/office/powerpoint/2010/main" val="4289825317"/>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4B3DFA-C850-602A-28CB-FC90BE244EA9}"/>
              </a:ext>
            </a:extLst>
          </p:cNvPr>
          <p:cNvSpPr>
            <a:spLocks noGrp="1"/>
          </p:cNvSpPr>
          <p:nvPr>
            <p:ph type="title"/>
          </p:nvPr>
        </p:nvSpPr>
        <p:spPr/>
        <p:txBody>
          <a:bodyPr/>
          <a:lstStyle/>
          <a:p>
            <a:r>
              <a:rPr lang="nb-NO" dirty="0"/>
              <a:t>Ha styring på Copilot Compute Capacity</a:t>
            </a:r>
            <a:endParaRPr lang="en-US" dirty="0"/>
          </a:p>
        </p:txBody>
      </p:sp>
      <p:sp>
        <p:nvSpPr>
          <p:cNvPr id="4" name="TextBox 3">
            <a:extLst>
              <a:ext uri="{FF2B5EF4-FFF2-40B4-BE49-F238E27FC236}">
                <a16:creationId xmlns:a16="http://schemas.microsoft.com/office/drawing/2014/main" id="{B9930085-67DF-08AB-7E92-616D345EC153}"/>
              </a:ext>
            </a:extLst>
          </p:cNvPr>
          <p:cNvSpPr txBox="1"/>
          <p:nvPr/>
        </p:nvSpPr>
        <p:spPr>
          <a:xfrm>
            <a:off x="2752928" y="5896052"/>
            <a:ext cx="6763966" cy="646331"/>
          </a:xfrm>
          <a:prstGeom prst="rect">
            <a:avLst/>
          </a:prstGeom>
          <a:noFill/>
        </p:spPr>
        <p:txBody>
          <a:bodyPr wrap="square">
            <a:spAutoFit/>
          </a:bodyPr>
          <a:lstStyle/>
          <a:p>
            <a:r>
              <a:rPr lang="en-US" dirty="0">
                <a:hlinkClick r:id="rId2"/>
              </a:rPr>
              <a:t>Automatic Provisioning and Deprovisioning of Copilot for Security Capacity Unit | GoToGuy Blog</a:t>
            </a:r>
            <a:r>
              <a:rPr lang="en-US" dirty="0">
                <a:solidFill>
                  <a:schemeClr val="bg1"/>
                </a:solidFill>
              </a:rPr>
              <a:t> (@ Jan Vidar Elven)</a:t>
            </a:r>
          </a:p>
        </p:txBody>
      </p:sp>
      <p:sp>
        <p:nvSpPr>
          <p:cNvPr id="5" name="Rectangle 4">
            <a:extLst>
              <a:ext uri="{FF2B5EF4-FFF2-40B4-BE49-F238E27FC236}">
                <a16:creationId xmlns:a16="http://schemas.microsoft.com/office/drawing/2014/main" id="{C247EF67-C48E-0BD9-06EB-D189AF244232}"/>
              </a:ext>
            </a:extLst>
          </p:cNvPr>
          <p:cNvSpPr/>
          <p:nvPr/>
        </p:nvSpPr>
        <p:spPr bwMode="auto">
          <a:xfrm>
            <a:off x="1031133" y="4260715"/>
            <a:ext cx="3132306" cy="81712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nb-NO" sz="2800" b="1" dirty="0">
                <a:solidFill>
                  <a:srgbClr val="FFFFFF"/>
                </a:solidFill>
                <a:ea typeface="Segoe UI" pitchFamily="34" charset="0"/>
                <a:cs typeface="Segoe UI" pitchFamily="34" charset="0"/>
              </a:rPr>
              <a:t>Compute Unit</a:t>
            </a:r>
            <a:endParaRPr lang="en-US" sz="2800" b="1" dirty="0" err="1">
              <a:solidFill>
                <a:srgbClr val="FFFFFF"/>
              </a:solidFill>
              <a:ea typeface="Segoe UI" pitchFamily="34" charset="0"/>
              <a:cs typeface="Segoe UI" pitchFamily="34" charset="0"/>
            </a:endParaRPr>
          </a:p>
        </p:txBody>
      </p:sp>
      <p:sp>
        <p:nvSpPr>
          <p:cNvPr id="6" name="Rectangle 5">
            <a:extLst>
              <a:ext uri="{FF2B5EF4-FFF2-40B4-BE49-F238E27FC236}">
                <a16:creationId xmlns:a16="http://schemas.microsoft.com/office/drawing/2014/main" id="{DD4711A7-5318-8F16-CC3B-2CAF171D6C5A}"/>
              </a:ext>
            </a:extLst>
          </p:cNvPr>
          <p:cNvSpPr/>
          <p:nvPr/>
        </p:nvSpPr>
        <p:spPr bwMode="auto">
          <a:xfrm>
            <a:off x="1021405" y="3369012"/>
            <a:ext cx="3132306" cy="81712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nb-NO" sz="2800" b="1" dirty="0">
                <a:solidFill>
                  <a:srgbClr val="FFFFFF"/>
                </a:solidFill>
                <a:ea typeface="Segoe UI" pitchFamily="34" charset="0"/>
                <a:cs typeface="Segoe UI" pitchFamily="34" charset="0"/>
              </a:rPr>
              <a:t>Compute Unit</a:t>
            </a:r>
            <a:endParaRPr lang="en-US" sz="2800" b="1" dirty="0" err="1">
              <a:solidFill>
                <a:srgbClr val="FFFFFF"/>
              </a:solidFill>
              <a:ea typeface="Segoe UI" pitchFamily="34" charset="0"/>
              <a:cs typeface="Segoe UI" pitchFamily="34" charset="0"/>
            </a:endParaRPr>
          </a:p>
        </p:txBody>
      </p:sp>
      <p:sp>
        <p:nvSpPr>
          <p:cNvPr id="7" name="Rectangle 6">
            <a:extLst>
              <a:ext uri="{FF2B5EF4-FFF2-40B4-BE49-F238E27FC236}">
                <a16:creationId xmlns:a16="http://schemas.microsoft.com/office/drawing/2014/main" id="{C1F8A13E-97D5-80BB-1B1B-1E99EBFCB84B}"/>
              </a:ext>
            </a:extLst>
          </p:cNvPr>
          <p:cNvSpPr/>
          <p:nvPr/>
        </p:nvSpPr>
        <p:spPr bwMode="auto">
          <a:xfrm>
            <a:off x="1031132" y="2457854"/>
            <a:ext cx="3132306" cy="81712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nb-NO" sz="2800" b="1" dirty="0">
                <a:solidFill>
                  <a:srgbClr val="FFFFFF"/>
                </a:solidFill>
                <a:ea typeface="Segoe UI" pitchFamily="34" charset="0"/>
                <a:cs typeface="Segoe UI" pitchFamily="34" charset="0"/>
              </a:rPr>
              <a:t>Compute Unit</a:t>
            </a:r>
            <a:endParaRPr lang="en-US" sz="2800" b="1" dirty="0" err="1">
              <a:solidFill>
                <a:srgbClr val="FFFFFF"/>
              </a:solidFill>
              <a:ea typeface="Segoe UI" pitchFamily="34" charset="0"/>
              <a:cs typeface="Segoe UI" pitchFamily="34" charset="0"/>
            </a:endParaRPr>
          </a:p>
        </p:txBody>
      </p:sp>
      <p:sp>
        <p:nvSpPr>
          <p:cNvPr id="8" name="Rectangle 7">
            <a:extLst>
              <a:ext uri="{FF2B5EF4-FFF2-40B4-BE49-F238E27FC236}">
                <a16:creationId xmlns:a16="http://schemas.microsoft.com/office/drawing/2014/main" id="{7FC869E6-C5B0-8A2F-2EB9-C107FF0DC90F}"/>
              </a:ext>
            </a:extLst>
          </p:cNvPr>
          <p:cNvSpPr/>
          <p:nvPr/>
        </p:nvSpPr>
        <p:spPr bwMode="auto">
          <a:xfrm>
            <a:off x="4231532" y="4263956"/>
            <a:ext cx="3132306" cy="81712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nb-NO" sz="2800" b="1" dirty="0">
                <a:solidFill>
                  <a:srgbClr val="FFFFFF"/>
                </a:solidFill>
                <a:ea typeface="Segoe UI" pitchFamily="34" charset="0"/>
                <a:cs typeface="Segoe UI" pitchFamily="34" charset="0"/>
              </a:rPr>
              <a:t>Compute Unit</a:t>
            </a:r>
            <a:endParaRPr lang="en-US" sz="2800" b="1" dirty="0" err="1">
              <a:solidFill>
                <a:srgbClr val="FFFFFF"/>
              </a:solidFill>
              <a:ea typeface="Segoe UI" pitchFamily="34" charset="0"/>
              <a:cs typeface="Segoe UI" pitchFamily="34" charset="0"/>
            </a:endParaRPr>
          </a:p>
        </p:txBody>
      </p:sp>
      <p:sp>
        <p:nvSpPr>
          <p:cNvPr id="13" name="TextBox 12">
            <a:extLst>
              <a:ext uri="{FF2B5EF4-FFF2-40B4-BE49-F238E27FC236}">
                <a16:creationId xmlns:a16="http://schemas.microsoft.com/office/drawing/2014/main" id="{377A93CA-B778-3180-CB6D-4EC5A95EBD79}"/>
              </a:ext>
            </a:extLst>
          </p:cNvPr>
          <p:cNvSpPr txBox="1"/>
          <p:nvPr/>
        </p:nvSpPr>
        <p:spPr>
          <a:xfrm>
            <a:off x="1050587" y="5226996"/>
            <a:ext cx="9377464" cy="369332"/>
          </a:xfrm>
          <a:prstGeom prst="rect">
            <a:avLst/>
          </a:prstGeom>
          <a:noFill/>
        </p:spPr>
        <p:txBody>
          <a:bodyPr wrap="square" lIns="0" tIns="0" rIns="0" bIns="0" rtlCol="0">
            <a:spAutoFit/>
          </a:bodyPr>
          <a:lstStyle/>
          <a:p>
            <a:pPr algn="ctr"/>
            <a:r>
              <a:rPr lang="nb-NO" sz="2400" b="1" dirty="0">
                <a:solidFill>
                  <a:schemeClr val="bg1"/>
                </a:solidFill>
              </a:rPr>
              <a:t>Automatikk rundt skalering opp/ned på antall units</a:t>
            </a:r>
            <a:endParaRPr lang="en-US" sz="2400" b="1" dirty="0" err="1">
              <a:solidFill>
                <a:schemeClr val="bg1"/>
              </a:solidFill>
            </a:endParaRPr>
          </a:p>
        </p:txBody>
      </p:sp>
      <p:sp>
        <p:nvSpPr>
          <p:cNvPr id="14" name="TextBox 13">
            <a:extLst>
              <a:ext uri="{FF2B5EF4-FFF2-40B4-BE49-F238E27FC236}">
                <a16:creationId xmlns:a16="http://schemas.microsoft.com/office/drawing/2014/main" id="{CA86EEB0-2F68-E288-8E20-1411EE4FADBE}"/>
              </a:ext>
            </a:extLst>
          </p:cNvPr>
          <p:cNvSpPr txBox="1"/>
          <p:nvPr/>
        </p:nvSpPr>
        <p:spPr>
          <a:xfrm>
            <a:off x="-1989314" y="1940762"/>
            <a:ext cx="9377464" cy="369332"/>
          </a:xfrm>
          <a:prstGeom prst="rect">
            <a:avLst/>
          </a:prstGeom>
          <a:noFill/>
        </p:spPr>
        <p:txBody>
          <a:bodyPr wrap="square" lIns="0" tIns="0" rIns="0" bIns="0" rtlCol="0">
            <a:spAutoFit/>
          </a:bodyPr>
          <a:lstStyle/>
          <a:p>
            <a:pPr algn="ctr"/>
            <a:r>
              <a:rPr lang="nb-NO" sz="2400" b="1" dirty="0">
                <a:solidFill>
                  <a:schemeClr val="bg1"/>
                </a:solidFill>
              </a:rPr>
              <a:t>Ikke ytelse men kontekst</a:t>
            </a:r>
            <a:endParaRPr lang="en-US" sz="2400" b="1" dirty="0" err="1">
              <a:solidFill>
                <a:schemeClr val="bg1"/>
              </a:solidFill>
            </a:endParaRPr>
          </a:p>
        </p:txBody>
      </p:sp>
      <p:sp>
        <p:nvSpPr>
          <p:cNvPr id="15" name="TextBox 14">
            <a:extLst>
              <a:ext uri="{FF2B5EF4-FFF2-40B4-BE49-F238E27FC236}">
                <a16:creationId xmlns:a16="http://schemas.microsoft.com/office/drawing/2014/main" id="{AA4BD3BC-1B00-7C26-B281-D7FA26029110}"/>
              </a:ext>
            </a:extLst>
          </p:cNvPr>
          <p:cNvSpPr txBox="1"/>
          <p:nvPr/>
        </p:nvSpPr>
        <p:spPr>
          <a:xfrm>
            <a:off x="-2139274" y="1485506"/>
            <a:ext cx="9377464" cy="369332"/>
          </a:xfrm>
          <a:prstGeom prst="rect">
            <a:avLst/>
          </a:prstGeom>
          <a:noFill/>
        </p:spPr>
        <p:txBody>
          <a:bodyPr wrap="square" lIns="0" tIns="0" rIns="0" bIns="0" rtlCol="0">
            <a:spAutoFit/>
          </a:bodyPr>
          <a:lstStyle/>
          <a:p>
            <a:pPr algn="ctr"/>
            <a:r>
              <a:rPr lang="nb-NO" sz="2400" b="1" dirty="0">
                <a:solidFill>
                  <a:schemeClr val="bg1"/>
                </a:solidFill>
              </a:rPr>
              <a:t>En unit = ~40,- i timen</a:t>
            </a:r>
            <a:endParaRPr lang="en-US" sz="2400" b="1" dirty="0" err="1">
              <a:solidFill>
                <a:schemeClr val="bg1"/>
              </a:solidFill>
            </a:endParaRPr>
          </a:p>
        </p:txBody>
      </p:sp>
      <p:sp>
        <p:nvSpPr>
          <p:cNvPr id="17" name="TextBox 16">
            <a:extLst>
              <a:ext uri="{FF2B5EF4-FFF2-40B4-BE49-F238E27FC236}">
                <a16:creationId xmlns:a16="http://schemas.microsoft.com/office/drawing/2014/main" id="{16F519A4-380C-4C28-D81D-55ECF22C4CA4}"/>
              </a:ext>
            </a:extLst>
          </p:cNvPr>
          <p:cNvSpPr txBox="1"/>
          <p:nvPr/>
        </p:nvSpPr>
        <p:spPr>
          <a:xfrm>
            <a:off x="5355536" y="1466454"/>
            <a:ext cx="6962360" cy="2585323"/>
          </a:xfrm>
          <a:prstGeom prst="rect">
            <a:avLst/>
          </a:prstGeom>
          <a:noFill/>
        </p:spPr>
        <p:txBody>
          <a:bodyPr wrap="square">
            <a:spAutoFit/>
          </a:bodyPr>
          <a:lstStyle/>
          <a:p>
            <a:r>
              <a:rPr lang="en-US" b="0" dirty="0">
                <a:solidFill>
                  <a:srgbClr val="CE9178"/>
                </a:solidFill>
                <a:effectLst/>
                <a:highlight>
                  <a:srgbClr val="1F1F1F"/>
                </a:highlight>
                <a:latin typeface="Consolas" panose="020B0609020204030204" pitchFamily="49" charset="0"/>
              </a:rPr>
              <a:t>resource Copilot '</a:t>
            </a:r>
            <a:r>
              <a:rPr lang="en-US" b="0" dirty="0" err="1">
                <a:solidFill>
                  <a:srgbClr val="CE9178"/>
                </a:solidFill>
                <a:effectLst/>
                <a:highlight>
                  <a:srgbClr val="1F1F1F"/>
                </a:highlight>
                <a:latin typeface="Consolas" panose="020B0609020204030204" pitchFamily="49" charset="0"/>
              </a:rPr>
              <a:t>Microsoft.SecurityCopilot</a:t>
            </a:r>
            <a:r>
              <a:rPr lang="en-US" b="0" dirty="0">
                <a:solidFill>
                  <a:srgbClr val="CE9178"/>
                </a:solidFill>
                <a:effectLst/>
                <a:highlight>
                  <a:srgbClr val="1F1F1F"/>
                </a:highlight>
                <a:latin typeface="Consolas" panose="020B0609020204030204" pitchFamily="49" charset="0"/>
              </a:rPr>
              <a:t>/capacities@2023-12-01-preview' = {</a:t>
            </a:r>
            <a:endParaRPr lang="en-US" b="0" dirty="0">
              <a:solidFill>
                <a:srgbClr val="CCCCCC"/>
              </a:solidFill>
              <a:effectLst/>
              <a:highlight>
                <a:srgbClr val="1F1F1F"/>
              </a:highlight>
              <a:latin typeface="Consolas" panose="020B0609020204030204" pitchFamily="49" charset="0"/>
            </a:endParaRPr>
          </a:p>
          <a:p>
            <a:r>
              <a:rPr lang="en-US" b="0" dirty="0">
                <a:solidFill>
                  <a:srgbClr val="CCCCCC"/>
                </a:solidFill>
                <a:effectLst/>
                <a:highlight>
                  <a:srgbClr val="1F1F1F"/>
                </a:highlight>
                <a:latin typeface="Consolas" panose="020B0609020204030204" pitchFamily="49" charset="0"/>
              </a:rPr>
              <a:t>    </a:t>
            </a:r>
            <a:r>
              <a:rPr lang="en-US" b="0" dirty="0">
                <a:solidFill>
                  <a:srgbClr val="569CD6"/>
                </a:solidFill>
                <a:effectLst/>
                <a:highlight>
                  <a:srgbClr val="1F1F1F"/>
                </a:highlight>
                <a:latin typeface="Consolas" panose="020B0609020204030204" pitchFamily="49" charset="0"/>
              </a:rPr>
              <a:t>name</a:t>
            </a:r>
            <a:r>
              <a:rPr lang="en-US" b="0" dirty="0">
                <a:solidFill>
                  <a:srgbClr val="CCCCCC"/>
                </a:solidFill>
                <a:effectLst/>
                <a:highlight>
                  <a:srgbClr val="1F1F1F"/>
                </a:highlight>
                <a:latin typeface="Consolas" panose="020B0609020204030204" pitchFamily="49" charset="0"/>
              </a:rPr>
              <a:t>: </a:t>
            </a:r>
            <a:r>
              <a:rPr lang="en-US" b="0" dirty="0" err="1">
                <a:solidFill>
                  <a:srgbClr val="CE9178"/>
                </a:solidFill>
                <a:effectLst/>
                <a:highlight>
                  <a:srgbClr val="1F1F1F"/>
                </a:highlight>
                <a:latin typeface="Consolas" panose="020B0609020204030204" pitchFamily="49" charset="0"/>
              </a:rPr>
              <a:t>uniqueCapacityName</a:t>
            </a:r>
            <a:endParaRPr lang="en-US" b="0" dirty="0">
              <a:solidFill>
                <a:srgbClr val="CCCCCC"/>
              </a:solidFill>
              <a:effectLst/>
              <a:highlight>
                <a:srgbClr val="1F1F1F"/>
              </a:highlight>
              <a:latin typeface="Consolas" panose="020B0609020204030204" pitchFamily="49" charset="0"/>
            </a:endParaRPr>
          </a:p>
          <a:p>
            <a:r>
              <a:rPr lang="en-US" b="0" dirty="0">
                <a:solidFill>
                  <a:srgbClr val="CCCCCC"/>
                </a:solidFill>
                <a:effectLst/>
                <a:highlight>
                  <a:srgbClr val="1F1F1F"/>
                </a:highlight>
                <a:latin typeface="Consolas" panose="020B0609020204030204" pitchFamily="49" charset="0"/>
              </a:rPr>
              <a:t>    </a:t>
            </a:r>
            <a:r>
              <a:rPr lang="en-US" b="0" dirty="0">
                <a:solidFill>
                  <a:srgbClr val="569CD6"/>
                </a:solidFill>
                <a:effectLst/>
                <a:highlight>
                  <a:srgbClr val="1F1F1F"/>
                </a:highlight>
                <a:latin typeface="Consolas" panose="020B0609020204030204" pitchFamily="49" charset="0"/>
              </a:rPr>
              <a:t>location</a:t>
            </a:r>
            <a:r>
              <a:rPr lang="en-US" b="0" dirty="0">
                <a:solidFill>
                  <a:srgbClr val="CCCCCC"/>
                </a:solidFill>
                <a:effectLst/>
                <a:highlight>
                  <a:srgbClr val="1F1F1F"/>
                </a:highlight>
                <a:latin typeface="Consolas" panose="020B0609020204030204" pitchFamily="49" charset="0"/>
              </a:rPr>
              <a:t>: </a:t>
            </a:r>
            <a:r>
              <a:rPr lang="en-US" b="0" dirty="0">
                <a:solidFill>
                  <a:srgbClr val="CE9178"/>
                </a:solidFill>
                <a:effectLst/>
                <a:highlight>
                  <a:srgbClr val="1F1F1F"/>
                </a:highlight>
                <a:latin typeface="Consolas" panose="020B0609020204030204" pitchFamily="49" charset="0"/>
              </a:rPr>
              <a:t>location</a:t>
            </a:r>
            <a:endParaRPr lang="en-US" b="0" dirty="0">
              <a:solidFill>
                <a:srgbClr val="CCCCCC"/>
              </a:solidFill>
              <a:effectLst/>
              <a:highlight>
                <a:srgbClr val="1F1F1F"/>
              </a:highlight>
              <a:latin typeface="Consolas" panose="020B0609020204030204" pitchFamily="49" charset="0"/>
            </a:endParaRPr>
          </a:p>
          <a:p>
            <a:r>
              <a:rPr lang="en-US" b="0" dirty="0">
                <a:solidFill>
                  <a:srgbClr val="CCCCCC"/>
                </a:solidFill>
                <a:effectLst/>
                <a:highlight>
                  <a:srgbClr val="1F1F1F"/>
                </a:highlight>
                <a:latin typeface="Consolas" panose="020B0609020204030204" pitchFamily="49" charset="0"/>
              </a:rPr>
              <a:t>    </a:t>
            </a:r>
            <a:r>
              <a:rPr lang="en-US" b="0" dirty="0">
                <a:solidFill>
                  <a:srgbClr val="569CD6"/>
                </a:solidFill>
                <a:effectLst/>
                <a:highlight>
                  <a:srgbClr val="1F1F1F"/>
                </a:highlight>
                <a:latin typeface="Consolas" panose="020B0609020204030204" pitchFamily="49" charset="0"/>
              </a:rPr>
              <a:t>properties</a:t>
            </a:r>
            <a:r>
              <a:rPr lang="en-US" b="0" dirty="0">
                <a:solidFill>
                  <a:srgbClr val="CCCCCC"/>
                </a:solidFill>
                <a:effectLst/>
                <a:highlight>
                  <a:srgbClr val="1F1F1F"/>
                </a:highlight>
                <a:latin typeface="Consolas" panose="020B0609020204030204" pitchFamily="49" charset="0"/>
              </a:rPr>
              <a:t>: {</a:t>
            </a:r>
          </a:p>
          <a:p>
            <a:r>
              <a:rPr lang="en-US" b="0" dirty="0">
                <a:solidFill>
                  <a:srgbClr val="CCCCCC"/>
                </a:solidFill>
                <a:effectLst/>
                <a:highlight>
                  <a:srgbClr val="1F1F1F"/>
                </a:highlight>
                <a:latin typeface="Consolas" panose="020B0609020204030204" pitchFamily="49" charset="0"/>
              </a:rPr>
              <a:t>        </a:t>
            </a:r>
            <a:r>
              <a:rPr lang="en-US" b="0" dirty="0" err="1">
                <a:solidFill>
                  <a:srgbClr val="569CD6"/>
                </a:solidFill>
                <a:effectLst/>
                <a:highlight>
                  <a:srgbClr val="1F1F1F"/>
                </a:highlight>
                <a:latin typeface="Consolas" panose="020B0609020204030204" pitchFamily="49" charset="0"/>
              </a:rPr>
              <a:t>numberOfUnits</a:t>
            </a:r>
            <a:r>
              <a:rPr lang="en-US" b="0" dirty="0">
                <a:solidFill>
                  <a:srgbClr val="CCCCCC"/>
                </a:solidFill>
                <a:effectLst/>
                <a:highlight>
                  <a:srgbClr val="1F1F1F"/>
                </a:highlight>
                <a:latin typeface="Consolas" panose="020B0609020204030204" pitchFamily="49" charset="0"/>
              </a:rPr>
              <a:t>: </a:t>
            </a:r>
            <a:r>
              <a:rPr lang="en-US" b="0" dirty="0" err="1">
                <a:solidFill>
                  <a:srgbClr val="CE9178"/>
                </a:solidFill>
                <a:effectLst/>
                <a:highlight>
                  <a:srgbClr val="1F1F1F"/>
                </a:highlight>
                <a:latin typeface="Consolas" panose="020B0609020204030204" pitchFamily="49" charset="0"/>
              </a:rPr>
              <a:t>numberOfUnits</a:t>
            </a:r>
            <a:endParaRPr lang="en-US" b="0" dirty="0">
              <a:solidFill>
                <a:srgbClr val="CCCCCC"/>
              </a:solidFill>
              <a:effectLst/>
              <a:highlight>
                <a:srgbClr val="1F1F1F"/>
              </a:highlight>
              <a:latin typeface="Consolas" panose="020B0609020204030204" pitchFamily="49" charset="0"/>
            </a:endParaRPr>
          </a:p>
          <a:p>
            <a:r>
              <a:rPr lang="en-US" b="0" dirty="0">
                <a:solidFill>
                  <a:srgbClr val="CCCCCC"/>
                </a:solidFill>
                <a:effectLst/>
                <a:highlight>
                  <a:srgbClr val="1F1F1F"/>
                </a:highlight>
                <a:latin typeface="Consolas" panose="020B0609020204030204" pitchFamily="49" charset="0"/>
              </a:rPr>
              <a:t>        </a:t>
            </a:r>
            <a:r>
              <a:rPr lang="en-US" b="0" dirty="0" err="1">
                <a:solidFill>
                  <a:srgbClr val="CE9178"/>
                </a:solidFill>
                <a:effectLst/>
                <a:highlight>
                  <a:srgbClr val="1F1F1F"/>
                </a:highlight>
                <a:latin typeface="Consolas" panose="020B0609020204030204" pitchFamily="49" charset="0"/>
              </a:rPr>
              <a:t>crossGeoCompute</a:t>
            </a:r>
            <a:r>
              <a:rPr lang="en-US" b="0" dirty="0">
                <a:solidFill>
                  <a:srgbClr val="CCCCCC"/>
                </a:solidFill>
                <a:effectLst/>
                <a:highlight>
                  <a:srgbClr val="1F1F1F"/>
                </a:highlight>
                <a:latin typeface="Consolas" panose="020B0609020204030204" pitchFamily="49" charset="0"/>
              </a:rPr>
              <a:t>: </a:t>
            </a:r>
            <a:r>
              <a:rPr lang="en-US" b="0" dirty="0" err="1">
                <a:solidFill>
                  <a:srgbClr val="CE9178"/>
                </a:solidFill>
                <a:effectLst/>
                <a:highlight>
                  <a:srgbClr val="1F1F1F"/>
                </a:highlight>
                <a:latin typeface="Consolas" panose="020B0609020204030204" pitchFamily="49" charset="0"/>
              </a:rPr>
              <a:t>crossGeoCompute</a:t>
            </a:r>
            <a:endParaRPr lang="en-US" b="0" dirty="0">
              <a:solidFill>
                <a:srgbClr val="CCCCCC"/>
              </a:solidFill>
              <a:effectLst/>
              <a:highlight>
                <a:srgbClr val="1F1F1F"/>
              </a:highlight>
              <a:latin typeface="Consolas" panose="020B0609020204030204" pitchFamily="49" charset="0"/>
            </a:endParaRPr>
          </a:p>
          <a:p>
            <a:r>
              <a:rPr lang="en-US" b="0" dirty="0">
                <a:solidFill>
                  <a:srgbClr val="CCCCCC"/>
                </a:solidFill>
                <a:effectLst/>
                <a:highlight>
                  <a:srgbClr val="1F1F1F"/>
                </a:highlight>
                <a:latin typeface="Consolas" panose="020B0609020204030204" pitchFamily="49" charset="0"/>
              </a:rPr>
              <a:t>        </a:t>
            </a:r>
            <a:r>
              <a:rPr lang="en-US" b="0" dirty="0">
                <a:solidFill>
                  <a:srgbClr val="CE9178"/>
                </a:solidFill>
                <a:effectLst/>
                <a:highlight>
                  <a:srgbClr val="1F1F1F"/>
                </a:highlight>
                <a:latin typeface="Consolas" panose="020B0609020204030204" pitchFamily="49" charset="0"/>
              </a:rPr>
              <a:t>geo</a:t>
            </a:r>
            <a:r>
              <a:rPr lang="en-US" b="0" dirty="0">
                <a:solidFill>
                  <a:srgbClr val="CCCCCC"/>
                </a:solidFill>
                <a:effectLst/>
                <a:highlight>
                  <a:srgbClr val="1F1F1F"/>
                </a:highlight>
                <a:latin typeface="Consolas" panose="020B0609020204030204" pitchFamily="49" charset="0"/>
              </a:rPr>
              <a:t>: </a:t>
            </a:r>
            <a:r>
              <a:rPr lang="en-US" b="0" dirty="0">
                <a:solidFill>
                  <a:srgbClr val="CE9178"/>
                </a:solidFill>
                <a:effectLst/>
                <a:highlight>
                  <a:srgbClr val="1F1F1F"/>
                </a:highlight>
                <a:latin typeface="Consolas" panose="020B0609020204030204" pitchFamily="49" charset="0"/>
              </a:rPr>
              <a:t>geo</a:t>
            </a:r>
            <a:endParaRPr lang="en-US" b="0" dirty="0">
              <a:solidFill>
                <a:srgbClr val="CCCCCC"/>
              </a:solidFill>
              <a:effectLst/>
              <a:highlight>
                <a:srgbClr val="1F1F1F"/>
              </a:highlight>
              <a:latin typeface="Consolas" panose="020B0609020204030204" pitchFamily="49" charset="0"/>
            </a:endParaRPr>
          </a:p>
        </p:txBody>
      </p:sp>
    </p:spTree>
    <p:extLst>
      <p:ext uri="{BB962C8B-B14F-4D97-AF65-F5344CB8AC3E}">
        <p14:creationId xmlns:p14="http://schemas.microsoft.com/office/powerpoint/2010/main" val="41006633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BC0C4-E934-402B-EFE4-713EF3E7C7E6}"/>
              </a:ext>
            </a:extLst>
          </p:cNvPr>
          <p:cNvSpPr>
            <a:spLocks noGrp="1"/>
          </p:cNvSpPr>
          <p:nvPr>
            <p:ph type="title"/>
          </p:nvPr>
        </p:nvSpPr>
        <p:spPr/>
        <p:txBody>
          <a:bodyPr/>
          <a:lstStyle/>
          <a:p>
            <a:r>
              <a:rPr lang="nb-NO" dirty="0"/>
              <a:t>Fine-tuning</a:t>
            </a:r>
            <a:endParaRPr lang="en-US" dirty="0"/>
          </a:p>
        </p:txBody>
      </p:sp>
      <p:sp>
        <p:nvSpPr>
          <p:cNvPr id="8" name="Rectangle 7">
            <a:extLst>
              <a:ext uri="{FF2B5EF4-FFF2-40B4-BE49-F238E27FC236}">
                <a16:creationId xmlns:a16="http://schemas.microsoft.com/office/drawing/2014/main" id="{5811BB5E-2A24-838F-641F-650AE570AABA}"/>
              </a:ext>
            </a:extLst>
          </p:cNvPr>
          <p:cNvSpPr/>
          <p:nvPr/>
        </p:nvSpPr>
        <p:spPr>
          <a:xfrm>
            <a:off x="3972093" y="4068452"/>
            <a:ext cx="3272324" cy="1496354"/>
          </a:xfrm>
          <a:prstGeom prst="rect">
            <a:avLst/>
          </a:prstGeom>
          <a:solidFill>
            <a:schemeClr val="bg2">
              <a:lumMod val="95000"/>
            </a:schemeClr>
          </a:solid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19" rIns="91439" bIns="45719" numCol="1" spcCol="0" rtlCol="0" fromWordArt="0" anchor="ctr" anchorCtr="0" forceAA="0" compatLnSpc="1">
            <a:prstTxWarp prst="textNoShape">
              <a:avLst/>
            </a:prstTxWarp>
            <a:noAutofit/>
          </a:bodyPr>
          <a:lstStyle/>
          <a:p>
            <a:pPr algn="ctr"/>
            <a:r>
              <a:rPr lang="nb-NO" sz="1600" b="1" dirty="0">
                <a:solidFill>
                  <a:schemeClr val="bg2">
                    <a:lumMod val="25000"/>
                  </a:schemeClr>
                </a:solidFill>
              </a:rPr>
              <a:t>Data ofte i form av Q&amp;A </a:t>
            </a:r>
          </a:p>
          <a:p>
            <a:pPr algn="ctr"/>
            <a:r>
              <a:rPr lang="nb-NO" sz="1600" b="1" dirty="0">
                <a:solidFill>
                  <a:schemeClr val="bg2">
                    <a:lumMod val="25000"/>
                  </a:schemeClr>
                </a:solidFill>
              </a:rPr>
              <a:t>JSONL</a:t>
            </a:r>
            <a:br>
              <a:rPr lang="nb-NO" sz="1600" b="1" dirty="0">
                <a:solidFill>
                  <a:schemeClr val="bg2">
                    <a:lumMod val="25000"/>
                  </a:schemeClr>
                </a:solidFill>
              </a:rPr>
            </a:br>
            <a:br>
              <a:rPr lang="nb-NO" sz="1600" b="1" dirty="0">
                <a:solidFill>
                  <a:schemeClr val="bg2">
                    <a:lumMod val="25000"/>
                  </a:schemeClr>
                </a:solidFill>
              </a:rPr>
            </a:br>
            <a:r>
              <a:rPr lang="nb-NO" b="1" dirty="0">
                <a:solidFill>
                  <a:schemeClr val="bg2">
                    <a:lumMod val="25000"/>
                  </a:schemeClr>
                </a:solidFill>
              </a:rPr>
              <a:t>Q: </a:t>
            </a:r>
            <a:r>
              <a:rPr lang="nb-NO" dirty="0">
                <a:solidFill>
                  <a:schemeClr val="bg2">
                    <a:lumMod val="25000"/>
                  </a:schemeClr>
                </a:solidFill>
              </a:rPr>
              <a:t>Påstand X hva betyr det?</a:t>
            </a:r>
            <a:br>
              <a:rPr lang="nb-NO" dirty="0">
                <a:solidFill>
                  <a:schemeClr val="bg2">
                    <a:lumMod val="25000"/>
                  </a:schemeClr>
                </a:solidFill>
              </a:rPr>
            </a:br>
            <a:r>
              <a:rPr lang="nb-NO" b="1" dirty="0">
                <a:solidFill>
                  <a:schemeClr val="bg2">
                    <a:lumMod val="25000"/>
                  </a:schemeClr>
                </a:solidFill>
              </a:rPr>
              <a:t>A: </a:t>
            </a:r>
            <a:r>
              <a:rPr lang="nb-NO" dirty="0">
                <a:solidFill>
                  <a:schemeClr val="bg2">
                    <a:lumMod val="25000"/>
                  </a:schemeClr>
                </a:solidFill>
              </a:rPr>
              <a:t>Det betyr Y</a:t>
            </a:r>
          </a:p>
        </p:txBody>
      </p:sp>
      <p:sp>
        <p:nvSpPr>
          <p:cNvPr id="20" name="Rectangle: Rounded Corners 19">
            <a:extLst>
              <a:ext uri="{FF2B5EF4-FFF2-40B4-BE49-F238E27FC236}">
                <a16:creationId xmlns:a16="http://schemas.microsoft.com/office/drawing/2014/main" id="{6C607675-F8F8-F09F-FBAA-B3CCD0308148}"/>
              </a:ext>
            </a:extLst>
          </p:cNvPr>
          <p:cNvSpPr/>
          <p:nvPr/>
        </p:nvSpPr>
        <p:spPr>
          <a:xfrm>
            <a:off x="7802772" y="3370603"/>
            <a:ext cx="2376521" cy="475406"/>
          </a:xfrm>
          <a:prstGeom prst="roundRect">
            <a:avLst/>
          </a:prstGeom>
          <a:solidFill>
            <a:srgbClr val="D10928"/>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19" rIns="91439" bIns="45719" numCol="1" spcCol="0" rtlCol="0" fromWordArt="0" anchor="ctr" anchorCtr="0" forceAA="0" compatLnSpc="1">
            <a:prstTxWarp prst="textNoShape">
              <a:avLst/>
            </a:prstTxWarp>
            <a:noAutofit/>
          </a:bodyPr>
          <a:lstStyle/>
          <a:p>
            <a:pPr algn="ctr"/>
            <a:r>
              <a:rPr lang="nb-NO" sz="2540" b="1" dirty="0">
                <a:solidFill>
                  <a:schemeClr val="bg1"/>
                </a:solidFill>
              </a:rPr>
              <a:t>Prompt</a:t>
            </a:r>
            <a:endParaRPr lang="en-US" sz="2540" b="1" dirty="0">
              <a:solidFill>
                <a:schemeClr val="bg1"/>
              </a:solidFill>
            </a:endParaRPr>
          </a:p>
        </p:txBody>
      </p:sp>
      <p:sp>
        <p:nvSpPr>
          <p:cNvPr id="23" name="Rectangle: Rounded Corners 22">
            <a:extLst>
              <a:ext uri="{FF2B5EF4-FFF2-40B4-BE49-F238E27FC236}">
                <a16:creationId xmlns:a16="http://schemas.microsoft.com/office/drawing/2014/main" id="{CADF3CE1-773C-A233-918E-8B64912C6ACD}"/>
              </a:ext>
            </a:extLst>
          </p:cNvPr>
          <p:cNvSpPr/>
          <p:nvPr/>
        </p:nvSpPr>
        <p:spPr>
          <a:xfrm>
            <a:off x="1371208" y="1949811"/>
            <a:ext cx="2112303" cy="574148"/>
          </a:xfrm>
          <a:prstGeom prst="roundRect">
            <a:avLst/>
          </a:prstGeom>
          <a:solidFill>
            <a:srgbClr val="D10928"/>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19" rIns="91439" bIns="45719" numCol="1" spcCol="0" rtlCol="0" fromWordArt="0" anchor="ctr" anchorCtr="0" forceAA="0" compatLnSpc="1">
            <a:prstTxWarp prst="textNoShape">
              <a:avLst/>
            </a:prstTxWarp>
            <a:noAutofit/>
          </a:bodyPr>
          <a:lstStyle/>
          <a:p>
            <a:pPr algn="ctr"/>
            <a:r>
              <a:rPr lang="nb-NO" sz="2540" b="1">
                <a:solidFill>
                  <a:schemeClr val="bg1"/>
                </a:solidFill>
              </a:rPr>
              <a:t>LLM</a:t>
            </a:r>
          </a:p>
        </p:txBody>
      </p:sp>
      <p:sp>
        <p:nvSpPr>
          <p:cNvPr id="25" name="Arrow: Up 24">
            <a:extLst>
              <a:ext uri="{FF2B5EF4-FFF2-40B4-BE49-F238E27FC236}">
                <a16:creationId xmlns:a16="http://schemas.microsoft.com/office/drawing/2014/main" id="{39BC6CAC-80BA-FB85-1DF0-B1437826C2FE}"/>
              </a:ext>
            </a:extLst>
          </p:cNvPr>
          <p:cNvSpPr/>
          <p:nvPr/>
        </p:nvSpPr>
        <p:spPr>
          <a:xfrm>
            <a:off x="7985076" y="2520010"/>
            <a:ext cx="605471" cy="843504"/>
          </a:xfrm>
          <a:prstGeom prst="upArrow">
            <a:avLst>
              <a:gd name="adj1" fmla="val 25510"/>
              <a:gd name="adj2" fmla="val 48980"/>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Tahoma" panose="020B0604030504040204" pitchFamily="34" charset="0"/>
              <a:ea typeface="Tahoma" panose="020B0604030504040204" pitchFamily="34" charset="0"/>
              <a:cs typeface="Tahoma" panose="020B0604030504040204" pitchFamily="34" charset="0"/>
            </a:endParaRPr>
          </a:p>
        </p:txBody>
      </p:sp>
      <p:sp>
        <p:nvSpPr>
          <p:cNvPr id="26" name="Arrow: Up 25">
            <a:extLst>
              <a:ext uri="{FF2B5EF4-FFF2-40B4-BE49-F238E27FC236}">
                <a16:creationId xmlns:a16="http://schemas.microsoft.com/office/drawing/2014/main" id="{2477530C-4292-E34F-7763-6874ADB9AC83}"/>
              </a:ext>
            </a:extLst>
          </p:cNvPr>
          <p:cNvSpPr/>
          <p:nvPr/>
        </p:nvSpPr>
        <p:spPr>
          <a:xfrm rot="10800000">
            <a:off x="9016417" y="2544820"/>
            <a:ext cx="605471" cy="843504"/>
          </a:xfrm>
          <a:prstGeom prst="upArrow">
            <a:avLst>
              <a:gd name="adj1" fmla="val 25510"/>
              <a:gd name="adj2" fmla="val 48980"/>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Tahoma" panose="020B0604030504040204" pitchFamily="34" charset="0"/>
              <a:ea typeface="Tahoma" panose="020B0604030504040204" pitchFamily="34" charset="0"/>
              <a:cs typeface="Tahoma" panose="020B0604030504040204" pitchFamily="34" charset="0"/>
            </a:endParaRPr>
          </a:p>
        </p:txBody>
      </p:sp>
      <p:sp>
        <p:nvSpPr>
          <p:cNvPr id="27" name="Arrow: Up 26">
            <a:extLst>
              <a:ext uri="{FF2B5EF4-FFF2-40B4-BE49-F238E27FC236}">
                <a16:creationId xmlns:a16="http://schemas.microsoft.com/office/drawing/2014/main" id="{131709C3-2E01-A8ED-FB66-973DE05AFB42}"/>
              </a:ext>
            </a:extLst>
          </p:cNvPr>
          <p:cNvSpPr/>
          <p:nvPr/>
        </p:nvSpPr>
        <p:spPr>
          <a:xfrm rot="5400000">
            <a:off x="3719423" y="1699735"/>
            <a:ext cx="605471" cy="1079753"/>
          </a:xfrm>
          <a:prstGeom prst="upArrow">
            <a:avLst>
              <a:gd name="adj1" fmla="val 25510"/>
              <a:gd name="adj2" fmla="val 48980"/>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Tahoma" panose="020B0604030504040204" pitchFamily="34" charset="0"/>
              <a:ea typeface="Tahoma" panose="020B0604030504040204" pitchFamily="34" charset="0"/>
              <a:cs typeface="Tahoma" panose="020B0604030504040204" pitchFamily="34" charset="0"/>
            </a:endParaRPr>
          </a:p>
        </p:txBody>
      </p:sp>
      <p:sp>
        <p:nvSpPr>
          <p:cNvPr id="28" name="Rectangle: Rounded Corners 27">
            <a:extLst>
              <a:ext uri="{FF2B5EF4-FFF2-40B4-BE49-F238E27FC236}">
                <a16:creationId xmlns:a16="http://schemas.microsoft.com/office/drawing/2014/main" id="{734D8FA0-7C50-D112-7C6A-3B0A30FDDEFC}"/>
              </a:ext>
            </a:extLst>
          </p:cNvPr>
          <p:cNvSpPr/>
          <p:nvPr/>
        </p:nvSpPr>
        <p:spPr>
          <a:xfrm>
            <a:off x="4552104" y="1927654"/>
            <a:ext cx="2112303" cy="574148"/>
          </a:xfrm>
          <a:prstGeom prst="roundRect">
            <a:avLst/>
          </a:prstGeom>
          <a:solidFill>
            <a:srgbClr val="D10928"/>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19" rIns="91439" bIns="45719" numCol="1" spcCol="0" rtlCol="0" fromWordArt="0" anchor="ctr" anchorCtr="0" forceAA="0" compatLnSpc="1">
            <a:prstTxWarp prst="textNoShape">
              <a:avLst/>
            </a:prstTxWarp>
            <a:noAutofit/>
          </a:bodyPr>
          <a:lstStyle/>
          <a:p>
            <a:pPr algn="ctr"/>
            <a:r>
              <a:rPr lang="nb-NO" sz="2400" b="1">
                <a:solidFill>
                  <a:schemeClr val="bg1"/>
                </a:solidFill>
              </a:rPr>
              <a:t>Fine-Tuning</a:t>
            </a:r>
          </a:p>
        </p:txBody>
      </p:sp>
      <p:sp>
        <p:nvSpPr>
          <p:cNvPr id="29" name="Arrow: Up 28">
            <a:extLst>
              <a:ext uri="{FF2B5EF4-FFF2-40B4-BE49-F238E27FC236}">
                <a16:creationId xmlns:a16="http://schemas.microsoft.com/office/drawing/2014/main" id="{A70A6ACB-7CA6-20E1-1A20-54512310BE9B}"/>
              </a:ext>
            </a:extLst>
          </p:cNvPr>
          <p:cNvSpPr/>
          <p:nvPr/>
        </p:nvSpPr>
        <p:spPr>
          <a:xfrm>
            <a:off x="5280017" y="2507312"/>
            <a:ext cx="605471" cy="792943"/>
          </a:xfrm>
          <a:prstGeom prst="upArrow">
            <a:avLst>
              <a:gd name="adj1" fmla="val 25510"/>
              <a:gd name="adj2" fmla="val 48980"/>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Tahoma" panose="020B0604030504040204" pitchFamily="34" charset="0"/>
              <a:ea typeface="Tahoma" panose="020B0604030504040204" pitchFamily="34" charset="0"/>
              <a:cs typeface="Tahoma" panose="020B0604030504040204" pitchFamily="34" charset="0"/>
            </a:endParaRPr>
          </a:p>
        </p:txBody>
      </p:sp>
      <p:sp>
        <p:nvSpPr>
          <p:cNvPr id="30" name="Rectangle: Rounded Corners 29">
            <a:extLst>
              <a:ext uri="{FF2B5EF4-FFF2-40B4-BE49-F238E27FC236}">
                <a16:creationId xmlns:a16="http://schemas.microsoft.com/office/drawing/2014/main" id="{80BF75C9-F2D5-A366-30CD-63A0F5959838}"/>
              </a:ext>
            </a:extLst>
          </p:cNvPr>
          <p:cNvSpPr/>
          <p:nvPr/>
        </p:nvSpPr>
        <p:spPr>
          <a:xfrm>
            <a:off x="7790071" y="1960924"/>
            <a:ext cx="2420040" cy="574148"/>
          </a:xfrm>
          <a:prstGeom prst="roundRect">
            <a:avLst/>
          </a:prstGeom>
          <a:solidFill>
            <a:srgbClr val="D10928"/>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19" rIns="91439" bIns="45719" numCol="1" spcCol="0" rtlCol="0" fromWordArt="0" anchor="ctr" anchorCtr="0" forceAA="0" compatLnSpc="1">
            <a:prstTxWarp prst="textNoShape">
              <a:avLst/>
            </a:prstTxWarp>
            <a:noAutofit/>
          </a:bodyPr>
          <a:lstStyle/>
          <a:p>
            <a:pPr algn="ctr"/>
            <a:r>
              <a:rPr lang="nb-NO" b="1">
                <a:solidFill>
                  <a:schemeClr val="bg1"/>
                </a:solidFill>
              </a:rPr>
              <a:t>Fine-tuned language model</a:t>
            </a:r>
            <a:endParaRPr lang="en-US" b="1">
              <a:solidFill>
                <a:schemeClr val="bg1"/>
              </a:solidFill>
            </a:endParaRPr>
          </a:p>
        </p:txBody>
      </p:sp>
      <p:sp>
        <p:nvSpPr>
          <p:cNvPr id="31" name="Arrow: Up 30">
            <a:extLst>
              <a:ext uri="{FF2B5EF4-FFF2-40B4-BE49-F238E27FC236}">
                <a16:creationId xmlns:a16="http://schemas.microsoft.com/office/drawing/2014/main" id="{15D745A3-ACC6-7D6C-C4D1-D98E957883B6}"/>
              </a:ext>
            </a:extLst>
          </p:cNvPr>
          <p:cNvSpPr/>
          <p:nvPr/>
        </p:nvSpPr>
        <p:spPr>
          <a:xfrm rot="5400000">
            <a:off x="6926123" y="1655285"/>
            <a:ext cx="605471" cy="1117853"/>
          </a:xfrm>
          <a:prstGeom prst="upArrow">
            <a:avLst>
              <a:gd name="adj1" fmla="val 25510"/>
              <a:gd name="adj2" fmla="val 48980"/>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Tahoma" panose="020B0604030504040204" pitchFamily="34" charset="0"/>
              <a:ea typeface="Tahoma" panose="020B0604030504040204" pitchFamily="34" charset="0"/>
              <a:cs typeface="Tahoma" panose="020B0604030504040204" pitchFamily="34" charset="0"/>
            </a:endParaRPr>
          </a:p>
        </p:txBody>
      </p:sp>
      <p:sp>
        <p:nvSpPr>
          <p:cNvPr id="32" name="Flowchart: Magnetic Disk 31">
            <a:extLst>
              <a:ext uri="{FF2B5EF4-FFF2-40B4-BE49-F238E27FC236}">
                <a16:creationId xmlns:a16="http://schemas.microsoft.com/office/drawing/2014/main" id="{4E7C2BE9-E9D1-E928-6719-C636B3CDC392}"/>
              </a:ext>
            </a:extLst>
          </p:cNvPr>
          <p:cNvSpPr/>
          <p:nvPr/>
        </p:nvSpPr>
        <p:spPr>
          <a:xfrm>
            <a:off x="4692204" y="3131348"/>
            <a:ext cx="1759527" cy="1037061"/>
          </a:xfrm>
          <a:prstGeom prst="flowChartMagneticDisk">
            <a:avLst/>
          </a:prstGeom>
          <a:solidFill>
            <a:srgbClr val="0070C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19" rIns="91439" bIns="45719" numCol="1" spcCol="0" rtlCol="0" fromWordArt="0" anchor="ctr" anchorCtr="0" forceAA="0" compatLnSpc="1">
            <a:prstTxWarp prst="textNoShape">
              <a:avLst/>
            </a:prstTxWarp>
            <a:noAutofit/>
          </a:bodyPr>
          <a:lstStyle/>
          <a:p>
            <a:pPr algn="ctr"/>
            <a:r>
              <a:rPr lang="nb-NO" sz="2116" b="1" dirty="0">
                <a:solidFill>
                  <a:schemeClr val="bg2"/>
                </a:solidFill>
              </a:rPr>
              <a:t>Microsoft datasett</a:t>
            </a:r>
            <a:endParaRPr lang="en-US" sz="2116" b="1" dirty="0">
              <a:solidFill>
                <a:schemeClr val="bg2"/>
              </a:solidFill>
            </a:endParaRPr>
          </a:p>
        </p:txBody>
      </p:sp>
      <p:grpSp>
        <p:nvGrpSpPr>
          <p:cNvPr id="33" name="Group 1245">
            <a:extLst>
              <a:ext uri="{FF2B5EF4-FFF2-40B4-BE49-F238E27FC236}">
                <a16:creationId xmlns:a16="http://schemas.microsoft.com/office/drawing/2014/main" id="{615D26E1-66D2-C8E9-95BA-C566C70E6D87}"/>
              </a:ext>
            </a:extLst>
          </p:cNvPr>
          <p:cNvGrpSpPr>
            <a:grpSpLocks noChangeAspect="1"/>
          </p:cNvGrpSpPr>
          <p:nvPr/>
        </p:nvGrpSpPr>
        <p:grpSpPr>
          <a:xfrm>
            <a:off x="8485050" y="3944097"/>
            <a:ext cx="869763" cy="1307837"/>
            <a:chOff x="2559051" y="11390313"/>
            <a:chExt cx="431801" cy="649288"/>
          </a:xfrm>
        </p:grpSpPr>
        <p:sp>
          <p:nvSpPr>
            <p:cNvPr id="34" name="Freeform 663">
              <a:extLst>
                <a:ext uri="{FF2B5EF4-FFF2-40B4-BE49-F238E27FC236}">
                  <a16:creationId xmlns:a16="http://schemas.microsoft.com/office/drawing/2014/main" id="{70B5CFCF-D289-7F95-205A-A2586C7AF5E3}"/>
                </a:ext>
              </a:extLst>
            </p:cNvPr>
            <p:cNvSpPr>
              <a:spLocks noEditPoints="1"/>
            </p:cNvSpPr>
            <p:nvPr/>
          </p:nvSpPr>
          <p:spPr bwMode="auto">
            <a:xfrm>
              <a:off x="2601914" y="11390313"/>
              <a:ext cx="373063" cy="361950"/>
            </a:xfrm>
            <a:custGeom>
              <a:avLst/>
              <a:gdLst>
                <a:gd name="T0" fmla="*/ 407 w 895"/>
                <a:gd name="T1" fmla="*/ 871 h 871"/>
                <a:gd name="T2" fmla="*/ 65 w 895"/>
                <a:gd name="T3" fmla="*/ 540 h 871"/>
                <a:gd name="T4" fmla="*/ 67 w 895"/>
                <a:gd name="T5" fmla="*/ 221 h 871"/>
                <a:gd name="T6" fmla="*/ 397 w 895"/>
                <a:gd name="T7" fmla="*/ 0 h 871"/>
                <a:gd name="T8" fmla="*/ 816 w 895"/>
                <a:gd name="T9" fmla="*/ 17 h 871"/>
                <a:gd name="T10" fmla="*/ 835 w 895"/>
                <a:gd name="T11" fmla="*/ 30 h 871"/>
                <a:gd name="T12" fmla="*/ 749 w 895"/>
                <a:gd name="T13" fmla="*/ 550 h 871"/>
                <a:gd name="T14" fmla="*/ 692 w 895"/>
                <a:gd name="T15" fmla="*/ 731 h 871"/>
                <a:gd name="T16" fmla="*/ 407 w 895"/>
                <a:gd name="T17" fmla="*/ 871 h 871"/>
                <a:gd name="T18" fmla="*/ 397 w 895"/>
                <a:gd name="T19" fmla="*/ 46 h 871"/>
                <a:gd name="T20" fmla="*/ 109 w 895"/>
                <a:gd name="T21" fmla="*/ 242 h 871"/>
                <a:gd name="T22" fmla="*/ 110 w 895"/>
                <a:gd name="T23" fmla="*/ 526 h 871"/>
                <a:gd name="T24" fmla="*/ 111 w 895"/>
                <a:gd name="T25" fmla="*/ 534 h 871"/>
                <a:gd name="T26" fmla="*/ 407 w 895"/>
                <a:gd name="T27" fmla="*/ 824 h 871"/>
                <a:gd name="T28" fmla="*/ 623 w 895"/>
                <a:gd name="T29" fmla="*/ 744 h 871"/>
                <a:gd name="T30" fmla="*/ 703 w 895"/>
                <a:gd name="T31" fmla="*/ 547 h 871"/>
                <a:gd name="T32" fmla="*/ 704 w 895"/>
                <a:gd name="T33" fmla="*/ 536 h 871"/>
                <a:gd name="T34" fmla="*/ 798 w 895"/>
                <a:gd name="T35" fmla="*/ 63 h 871"/>
                <a:gd name="T36" fmla="*/ 397 w 895"/>
                <a:gd name="T37" fmla="*/ 46 h 8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95" h="871">
                  <a:moveTo>
                    <a:pt x="407" y="871"/>
                  </a:moveTo>
                  <a:cubicBezTo>
                    <a:pt x="95" y="871"/>
                    <a:pt x="67" y="580"/>
                    <a:pt x="65" y="540"/>
                  </a:cubicBezTo>
                  <a:cubicBezTo>
                    <a:pt x="55" y="512"/>
                    <a:pt x="0" y="354"/>
                    <a:pt x="67" y="221"/>
                  </a:cubicBezTo>
                  <a:cubicBezTo>
                    <a:pt x="140" y="78"/>
                    <a:pt x="257" y="0"/>
                    <a:pt x="397" y="0"/>
                  </a:cubicBezTo>
                  <a:cubicBezTo>
                    <a:pt x="527" y="0"/>
                    <a:pt x="813" y="17"/>
                    <a:pt x="816" y="17"/>
                  </a:cubicBezTo>
                  <a:cubicBezTo>
                    <a:pt x="824" y="18"/>
                    <a:pt x="832" y="23"/>
                    <a:pt x="835" y="30"/>
                  </a:cubicBezTo>
                  <a:cubicBezTo>
                    <a:pt x="895" y="155"/>
                    <a:pt x="769" y="496"/>
                    <a:pt x="749" y="550"/>
                  </a:cubicBezTo>
                  <a:cubicBezTo>
                    <a:pt x="749" y="583"/>
                    <a:pt x="737" y="662"/>
                    <a:pt x="692" y="731"/>
                  </a:cubicBezTo>
                  <a:cubicBezTo>
                    <a:pt x="651" y="795"/>
                    <a:pt x="568" y="871"/>
                    <a:pt x="407" y="871"/>
                  </a:cubicBezTo>
                  <a:close/>
                  <a:moveTo>
                    <a:pt x="397" y="46"/>
                  </a:moveTo>
                  <a:cubicBezTo>
                    <a:pt x="273" y="46"/>
                    <a:pt x="174" y="114"/>
                    <a:pt x="109" y="242"/>
                  </a:cubicBezTo>
                  <a:cubicBezTo>
                    <a:pt x="46" y="366"/>
                    <a:pt x="109" y="524"/>
                    <a:pt x="110" y="526"/>
                  </a:cubicBezTo>
                  <a:cubicBezTo>
                    <a:pt x="111" y="529"/>
                    <a:pt x="111" y="531"/>
                    <a:pt x="111" y="534"/>
                  </a:cubicBezTo>
                  <a:cubicBezTo>
                    <a:pt x="112" y="546"/>
                    <a:pt x="120" y="824"/>
                    <a:pt x="407" y="824"/>
                  </a:cubicBezTo>
                  <a:cubicBezTo>
                    <a:pt x="499" y="824"/>
                    <a:pt x="572" y="797"/>
                    <a:pt x="623" y="744"/>
                  </a:cubicBezTo>
                  <a:cubicBezTo>
                    <a:pt x="699" y="665"/>
                    <a:pt x="703" y="555"/>
                    <a:pt x="703" y="547"/>
                  </a:cubicBezTo>
                  <a:cubicBezTo>
                    <a:pt x="702" y="544"/>
                    <a:pt x="703" y="540"/>
                    <a:pt x="704" y="536"/>
                  </a:cubicBezTo>
                  <a:cubicBezTo>
                    <a:pt x="742" y="437"/>
                    <a:pt x="830" y="167"/>
                    <a:pt x="798" y="63"/>
                  </a:cubicBezTo>
                  <a:cubicBezTo>
                    <a:pt x="738" y="59"/>
                    <a:pt x="509" y="46"/>
                    <a:pt x="397" y="46"/>
                  </a:cubicBezTo>
                  <a:close/>
                </a:path>
              </a:pathLst>
            </a:custGeom>
            <a:solidFill>
              <a:srgbClr val="555557"/>
            </a:solidFill>
            <a:ln w="9525">
              <a:solidFill>
                <a:schemeClr val="bg1"/>
              </a:solidFill>
              <a:round/>
              <a:headEnd/>
              <a:tailEnd/>
            </a:ln>
          </p:spPr>
          <p:txBody>
            <a:bodyPr vert="horz" wrap="square" lIns="51612" tIns="25805" rIns="51612" bIns="25805" numCol="1" anchor="t" anchorCtr="0" compatLnSpc="1">
              <a:prstTxWarp prst="textNoShape">
                <a:avLst/>
              </a:prstTxWarp>
            </a:bodyPr>
            <a:lstStyle/>
            <a:p>
              <a:pPr defTabSz="609570"/>
              <a:endParaRPr lang="nb-NO" sz="1016">
                <a:solidFill>
                  <a:prstClr val="black"/>
                </a:solidFill>
                <a:latin typeface="Tahoma" panose="020B0604030504040204" pitchFamily="34" charset="0"/>
                <a:ea typeface="Tahoma" panose="020B0604030504040204" pitchFamily="34" charset="0"/>
                <a:cs typeface="Tahoma" panose="020B0604030504040204" pitchFamily="34" charset="0"/>
              </a:endParaRPr>
            </a:p>
          </p:txBody>
        </p:sp>
        <p:sp>
          <p:nvSpPr>
            <p:cNvPr id="35" name="Freeform 664">
              <a:extLst>
                <a:ext uri="{FF2B5EF4-FFF2-40B4-BE49-F238E27FC236}">
                  <a16:creationId xmlns:a16="http://schemas.microsoft.com/office/drawing/2014/main" id="{CD0F3DF7-C540-13CA-92CA-88F2963F3872}"/>
                </a:ext>
              </a:extLst>
            </p:cNvPr>
            <p:cNvSpPr>
              <a:spLocks/>
            </p:cNvSpPr>
            <p:nvPr/>
          </p:nvSpPr>
          <p:spPr bwMode="auto">
            <a:xfrm>
              <a:off x="2836864" y="11780838"/>
              <a:ext cx="153988" cy="258763"/>
            </a:xfrm>
            <a:custGeom>
              <a:avLst/>
              <a:gdLst>
                <a:gd name="T0" fmla="*/ 344 w 369"/>
                <a:gd name="T1" fmla="*/ 624 h 624"/>
                <a:gd name="T2" fmla="*/ 321 w 369"/>
                <a:gd name="T3" fmla="*/ 601 h 624"/>
                <a:gd name="T4" fmla="*/ 321 w 369"/>
                <a:gd name="T5" fmla="*/ 297 h 624"/>
                <a:gd name="T6" fmla="*/ 263 w 369"/>
                <a:gd name="T7" fmla="*/ 158 h 624"/>
                <a:gd name="T8" fmla="*/ 18 w 369"/>
                <a:gd name="T9" fmla="*/ 48 h 624"/>
                <a:gd name="T10" fmla="*/ 5 w 369"/>
                <a:gd name="T11" fmla="*/ 17 h 624"/>
                <a:gd name="T12" fmla="*/ 36 w 369"/>
                <a:gd name="T13" fmla="*/ 5 h 624"/>
                <a:gd name="T14" fmla="*/ 285 w 369"/>
                <a:gd name="T15" fmla="*/ 117 h 624"/>
                <a:gd name="T16" fmla="*/ 367 w 369"/>
                <a:gd name="T17" fmla="*/ 298 h 624"/>
                <a:gd name="T18" fmla="*/ 367 w 369"/>
                <a:gd name="T19" fmla="*/ 601 h 624"/>
                <a:gd name="T20" fmla="*/ 344 w 369"/>
                <a:gd name="T21" fmla="*/ 624 h 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9" h="624">
                  <a:moveTo>
                    <a:pt x="344" y="624"/>
                  </a:moveTo>
                  <a:cubicBezTo>
                    <a:pt x="331" y="624"/>
                    <a:pt x="321" y="614"/>
                    <a:pt x="321" y="601"/>
                  </a:cubicBezTo>
                  <a:cubicBezTo>
                    <a:pt x="321" y="297"/>
                    <a:pt x="321" y="297"/>
                    <a:pt x="321" y="297"/>
                  </a:cubicBezTo>
                  <a:cubicBezTo>
                    <a:pt x="321" y="296"/>
                    <a:pt x="322" y="191"/>
                    <a:pt x="263" y="158"/>
                  </a:cubicBezTo>
                  <a:cubicBezTo>
                    <a:pt x="192" y="119"/>
                    <a:pt x="20" y="48"/>
                    <a:pt x="18" y="48"/>
                  </a:cubicBezTo>
                  <a:cubicBezTo>
                    <a:pt x="6" y="43"/>
                    <a:pt x="0" y="29"/>
                    <a:pt x="5" y="17"/>
                  </a:cubicBezTo>
                  <a:cubicBezTo>
                    <a:pt x="10" y="5"/>
                    <a:pt x="24" y="0"/>
                    <a:pt x="36" y="5"/>
                  </a:cubicBezTo>
                  <a:cubicBezTo>
                    <a:pt x="43" y="8"/>
                    <a:pt x="212" y="77"/>
                    <a:pt x="285" y="117"/>
                  </a:cubicBezTo>
                  <a:cubicBezTo>
                    <a:pt x="369" y="164"/>
                    <a:pt x="367" y="293"/>
                    <a:pt x="367" y="298"/>
                  </a:cubicBezTo>
                  <a:cubicBezTo>
                    <a:pt x="367" y="601"/>
                    <a:pt x="367" y="601"/>
                    <a:pt x="367" y="601"/>
                  </a:cubicBezTo>
                  <a:cubicBezTo>
                    <a:pt x="367" y="614"/>
                    <a:pt x="357" y="624"/>
                    <a:pt x="344" y="624"/>
                  </a:cubicBezTo>
                  <a:close/>
                </a:path>
              </a:pathLst>
            </a:custGeom>
            <a:solidFill>
              <a:srgbClr val="555557"/>
            </a:solidFill>
            <a:ln w="9525">
              <a:solidFill>
                <a:schemeClr val="bg1"/>
              </a:solidFill>
              <a:round/>
              <a:headEnd/>
              <a:tailEnd/>
            </a:ln>
          </p:spPr>
          <p:txBody>
            <a:bodyPr vert="horz" wrap="square" lIns="51612" tIns="25805" rIns="51612" bIns="25805" numCol="1" anchor="t" anchorCtr="0" compatLnSpc="1">
              <a:prstTxWarp prst="textNoShape">
                <a:avLst/>
              </a:prstTxWarp>
            </a:bodyPr>
            <a:lstStyle/>
            <a:p>
              <a:pPr defTabSz="609570"/>
              <a:endParaRPr lang="nb-NO" sz="1016">
                <a:solidFill>
                  <a:prstClr val="black"/>
                </a:solidFill>
                <a:latin typeface="Tahoma" panose="020B0604030504040204" pitchFamily="34" charset="0"/>
                <a:ea typeface="Tahoma" panose="020B0604030504040204" pitchFamily="34" charset="0"/>
                <a:cs typeface="Tahoma" panose="020B0604030504040204" pitchFamily="34" charset="0"/>
              </a:endParaRPr>
            </a:p>
          </p:txBody>
        </p:sp>
        <p:sp>
          <p:nvSpPr>
            <p:cNvPr id="36" name="Freeform 665">
              <a:extLst>
                <a:ext uri="{FF2B5EF4-FFF2-40B4-BE49-F238E27FC236}">
                  <a16:creationId xmlns:a16="http://schemas.microsoft.com/office/drawing/2014/main" id="{347A2093-5493-8064-CC9A-CAC3FD6DB9CA}"/>
                </a:ext>
              </a:extLst>
            </p:cNvPr>
            <p:cNvSpPr>
              <a:spLocks/>
            </p:cNvSpPr>
            <p:nvPr/>
          </p:nvSpPr>
          <p:spPr bwMode="auto">
            <a:xfrm>
              <a:off x="2687639" y="11712576"/>
              <a:ext cx="169863" cy="146050"/>
            </a:xfrm>
            <a:custGeom>
              <a:avLst/>
              <a:gdLst>
                <a:gd name="T0" fmla="*/ 202 w 410"/>
                <a:gd name="T1" fmla="*/ 350 h 350"/>
                <a:gd name="T2" fmla="*/ 5 w 410"/>
                <a:gd name="T3" fmla="*/ 199 h 350"/>
                <a:gd name="T4" fmla="*/ 17 w 410"/>
                <a:gd name="T5" fmla="*/ 169 h 350"/>
                <a:gd name="T6" fmla="*/ 48 w 410"/>
                <a:gd name="T7" fmla="*/ 181 h 350"/>
                <a:gd name="T8" fmla="*/ 202 w 410"/>
                <a:gd name="T9" fmla="*/ 303 h 350"/>
                <a:gd name="T10" fmla="*/ 364 w 410"/>
                <a:gd name="T11" fmla="*/ 185 h 350"/>
                <a:gd name="T12" fmla="*/ 364 w 410"/>
                <a:gd name="T13" fmla="*/ 24 h 350"/>
                <a:gd name="T14" fmla="*/ 387 w 410"/>
                <a:gd name="T15" fmla="*/ 0 h 350"/>
                <a:gd name="T16" fmla="*/ 410 w 410"/>
                <a:gd name="T17" fmla="*/ 24 h 350"/>
                <a:gd name="T18" fmla="*/ 410 w 410"/>
                <a:gd name="T19" fmla="*/ 190 h 350"/>
                <a:gd name="T20" fmla="*/ 408 w 410"/>
                <a:gd name="T21" fmla="*/ 200 h 350"/>
                <a:gd name="T22" fmla="*/ 202 w 410"/>
                <a:gd name="T23" fmla="*/ 350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0" h="350">
                  <a:moveTo>
                    <a:pt x="202" y="350"/>
                  </a:moveTo>
                  <a:cubicBezTo>
                    <a:pt x="69" y="350"/>
                    <a:pt x="7" y="205"/>
                    <a:pt x="5" y="199"/>
                  </a:cubicBezTo>
                  <a:cubicBezTo>
                    <a:pt x="0" y="187"/>
                    <a:pt x="5" y="174"/>
                    <a:pt x="17" y="169"/>
                  </a:cubicBezTo>
                  <a:cubicBezTo>
                    <a:pt x="29" y="164"/>
                    <a:pt x="43" y="169"/>
                    <a:pt x="48" y="181"/>
                  </a:cubicBezTo>
                  <a:cubicBezTo>
                    <a:pt x="48" y="182"/>
                    <a:pt x="100" y="303"/>
                    <a:pt x="202" y="303"/>
                  </a:cubicBezTo>
                  <a:cubicBezTo>
                    <a:pt x="299" y="303"/>
                    <a:pt x="353" y="206"/>
                    <a:pt x="364" y="185"/>
                  </a:cubicBezTo>
                  <a:cubicBezTo>
                    <a:pt x="364" y="24"/>
                    <a:pt x="364" y="24"/>
                    <a:pt x="364" y="24"/>
                  </a:cubicBezTo>
                  <a:cubicBezTo>
                    <a:pt x="364" y="11"/>
                    <a:pt x="374" y="0"/>
                    <a:pt x="387" y="0"/>
                  </a:cubicBezTo>
                  <a:cubicBezTo>
                    <a:pt x="400" y="0"/>
                    <a:pt x="410" y="11"/>
                    <a:pt x="410" y="24"/>
                  </a:cubicBezTo>
                  <a:cubicBezTo>
                    <a:pt x="410" y="190"/>
                    <a:pt x="410" y="190"/>
                    <a:pt x="410" y="190"/>
                  </a:cubicBezTo>
                  <a:cubicBezTo>
                    <a:pt x="410" y="193"/>
                    <a:pt x="409" y="197"/>
                    <a:pt x="408" y="200"/>
                  </a:cubicBezTo>
                  <a:cubicBezTo>
                    <a:pt x="405" y="206"/>
                    <a:pt x="340" y="350"/>
                    <a:pt x="202" y="350"/>
                  </a:cubicBezTo>
                  <a:close/>
                </a:path>
              </a:pathLst>
            </a:custGeom>
            <a:solidFill>
              <a:srgbClr val="555557"/>
            </a:solidFill>
            <a:ln w="9525">
              <a:solidFill>
                <a:schemeClr val="bg1"/>
              </a:solidFill>
              <a:round/>
              <a:headEnd/>
              <a:tailEnd/>
            </a:ln>
          </p:spPr>
          <p:txBody>
            <a:bodyPr vert="horz" wrap="square" lIns="51612" tIns="25805" rIns="51612" bIns="25805" numCol="1" anchor="t" anchorCtr="0" compatLnSpc="1">
              <a:prstTxWarp prst="textNoShape">
                <a:avLst/>
              </a:prstTxWarp>
            </a:bodyPr>
            <a:lstStyle/>
            <a:p>
              <a:pPr defTabSz="609570"/>
              <a:endParaRPr lang="nb-NO" sz="1016">
                <a:solidFill>
                  <a:prstClr val="black"/>
                </a:solidFill>
                <a:latin typeface="Tahoma" panose="020B0604030504040204" pitchFamily="34" charset="0"/>
                <a:ea typeface="Tahoma" panose="020B0604030504040204" pitchFamily="34" charset="0"/>
                <a:cs typeface="Tahoma" panose="020B0604030504040204" pitchFamily="34" charset="0"/>
              </a:endParaRPr>
            </a:p>
          </p:txBody>
        </p:sp>
        <p:sp>
          <p:nvSpPr>
            <p:cNvPr id="37" name="Freeform 666">
              <a:extLst>
                <a:ext uri="{FF2B5EF4-FFF2-40B4-BE49-F238E27FC236}">
                  <a16:creationId xmlns:a16="http://schemas.microsoft.com/office/drawing/2014/main" id="{B125FDDB-13E1-83F7-F6F3-2C50EA4F193F}"/>
                </a:ext>
              </a:extLst>
            </p:cNvPr>
            <p:cNvSpPr>
              <a:spLocks/>
            </p:cNvSpPr>
            <p:nvPr/>
          </p:nvSpPr>
          <p:spPr bwMode="auto">
            <a:xfrm>
              <a:off x="2722564" y="11479213"/>
              <a:ext cx="128588" cy="46038"/>
            </a:xfrm>
            <a:custGeom>
              <a:avLst/>
              <a:gdLst>
                <a:gd name="T0" fmla="*/ 283 w 309"/>
                <a:gd name="T1" fmla="*/ 110 h 110"/>
                <a:gd name="T2" fmla="*/ 270 w 309"/>
                <a:gd name="T3" fmla="*/ 106 h 110"/>
                <a:gd name="T4" fmla="*/ 24 w 309"/>
                <a:gd name="T5" fmla="*/ 49 h 110"/>
                <a:gd name="T6" fmla="*/ 0 w 309"/>
                <a:gd name="T7" fmla="*/ 27 h 110"/>
                <a:gd name="T8" fmla="*/ 23 w 309"/>
                <a:gd name="T9" fmla="*/ 3 h 110"/>
                <a:gd name="T10" fmla="*/ 295 w 309"/>
                <a:gd name="T11" fmla="*/ 67 h 110"/>
                <a:gd name="T12" fmla="*/ 302 w 309"/>
                <a:gd name="T13" fmla="*/ 99 h 110"/>
                <a:gd name="T14" fmla="*/ 283 w 309"/>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9" h="110">
                  <a:moveTo>
                    <a:pt x="283" y="110"/>
                  </a:moveTo>
                  <a:cubicBezTo>
                    <a:pt x="278" y="110"/>
                    <a:pt x="274" y="109"/>
                    <a:pt x="270" y="106"/>
                  </a:cubicBezTo>
                  <a:cubicBezTo>
                    <a:pt x="178" y="47"/>
                    <a:pt x="26" y="50"/>
                    <a:pt x="24" y="49"/>
                  </a:cubicBezTo>
                  <a:cubicBezTo>
                    <a:pt x="11" y="50"/>
                    <a:pt x="1" y="39"/>
                    <a:pt x="0" y="27"/>
                  </a:cubicBezTo>
                  <a:cubicBezTo>
                    <a:pt x="0" y="14"/>
                    <a:pt x="10" y="3"/>
                    <a:pt x="23" y="3"/>
                  </a:cubicBezTo>
                  <a:cubicBezTo>
                    <a:pt x="30" y="2"/>
                    <a:pt x="192" y="0"/>
                    <a:pt x="295" y="67"/>
                  </a:cubicBezTo>
                  <a:cubicBezTo>
                    <a:pt x="306" y="74"/>
                    <a:pt x="309" y="88"/>
                    <a:pt x="302" y="99"/>
                  </a:cubicBezTo>
                  <a:cubicBezTo>
                    <a:pt x="298" y="106"/>
                    <a:pt x="290" y="110"/>
                    <a:pt x="283" y="110"/>
                  </a:cubicBezTo>
                  <a:close/>
                </a:path>
              </a:pathLst>
            </a:custGeom>
            <a:solidFill>
              <a:srgbClr val="555557"/>
            </a:solidFill>
            <a:ln w="9525">
              <a:solidFill>
                <a:schemeClr val="bg1"/>
              </a:solidFill>
              <a:round/>
              <a:headEnd/>
              <a:tailEnd/>
            </a:ln>
          </p:spPr>
          <p:txBody>
            <a:bodyPr vert="horz" wrap="square" lIns="51612" tIns="25805" rIns="51612" bIns="25805" numCol="1" anchor="t" anchorCtr="0" compatLnSpc="1">
              <a:prstTxWarp prst="textNoShape">
                <a:avLst/>
              </a:prstTxWarp>
            </a:bodyPr>
            <a:lstStyle/>
            <a:p>
              <a:pPr defTabSz="609570"/>
              <a:endParaRPr lang="nb-NO" sz="1016">
                <a:solidFill>
                  <a:prstClr val="black"/>
                </a:solidFill>
                <a:latin typeface="Tahoma" panose="020B0604030504040204" pitchFamily="34" charset="0"/>
                <a:ea typeface="Tahoma" panose="020B0604030504040204" pitchFamily="34" charset="0"/>
                <a:cs typeface="Tahoma" panose="020B0604030504040204" pitchFamily="34" charset="0"/>
              </a:endParaRPr>
            </a:p>
          </p:txBody>
        </p:sp>
        <p:sp>
          <p:nvSpPr>
            <p:cNvPr id="38" name="Freeform 667">
              <a:extLst>
                <a:ext uri="{FF2B5EF4-FFF2-40B4-BE49-F238E27FC236}">
                  <a16:creationId xmlns:a16="http://schemas.microsoft.com/office/drawing/2014/main" id="{A4808B9F-ABFF-B1E7-92BE-F5B2FF15B399}"/>
                </a:ext>
              </a:extLst>
            </p:cNvPr>
            <p:cNvSpPr>
              <a:spLocks/>
            </p:cNvSpPr>
            <p:nvPr/>
          </p:nvSpPr>
          <p:spPr bwMode="auto">
            <a:xfrm>
              <a:off x="2559051" y="11715751"/>
              <a:ext cx="150813" cy="323850"/>
            </a:xfrm>
            <a:custGeom>
              <a:avLst/>
              <a:gdLst>
                <a:gd name="T0" fmla="*/ 26 w 366"/>
                <a:gd name="T1" fmla="*/ 780 h 780"/>
                <a:gd name="T2" fmla="*/ 3 w 366"/>
                <a:gd name="T3" fmla="*/ 757 h 780"/>
                <a:gd name="T4" fmla="*/ 3 w 366"/>
                <a:gd name="T5" fmla="*/ 453 h 780"/>
                <a:gd name="T6" fmla="*/ 85 w 366"/>
                <a:gd name="T7" fmla="*/ 273 h 780"/>
                <a:gd name="T8" fmla="*/ 320 w 366"/>
                <a:gd name="T9" fmla="*/ 167 h 780"/>
                <a:gd name="T10" fmla="*/ 320 w 366"/>
                <a:gd name="T11" fmla="*/ 23 h 780"/>
                <a:gd name="T12" fmla="*/ 343 w 366"/>
                <a:gd name="T13" fmla="*/ 0 h 780"/>
                <a:gd name="T14" fmla="*/ 366 w 366"/>
                <a:gd name="T15" fmla="*/ 23 h 780"/>
                <a:gd name="T16" fmla="*/ 366 w 366"/>
                <a:gd name="T17" fmla="*/ 182 h 780"/>
                <a:gd name="T18" fmla="*/ 352 w 366"/>
                <a:gd name="T19" fmla="*/ 204 h 780"/>
                <a:gd name="T20" fmla="*/ 107 w 366"/>
                <a:gd name="T21" fmla="*/ 314 h 780"/>
                <a:gd name="T22" fmla="*/ 49 w 366"/>
                <a:gd name="T23" fmla="*/ 453 h 780"/>
                <a:gd name="T24" fmla="*/ 49 w 366"/>
                <a:gd name="T25" fmla="*/ 757 h 780"/>
                <a:gd name="T26" fmla="*/ 26 w 366"/>
                <a:gd name="T27" fmla="*/ 780 h 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6" h="780">
                  <a:moveTo>
                    <a:pt x="26" y="780"/>
                  </a:moveTo>
                  <a:cubicBezTo>
                    <a:pt x="13" y="780"/>
                    <a:pt x="3" y="770"/>
                    <a:pt x="3" y="757"/>
                  </a:cubicBezTo>
                  <a:cubicBezTo>
                    <a:pt x="3" y="453"/>
                    <a:pt x="3" y="453"/>
                    <a:pt x="3" y="453"/>
                  </a:cubicBezTo>
                  <a:cubicBezTo>
                    <a:pt x="3" y="449"/>
                    <a:pt x="0" y="320"/>
                    <a:pt x="85" y="273"/>
                  </a:cubicBezTo>
                  <a:cubicBezTo>
                    <a:pt x="146" y="240"/>
                    <a:pt x="276" y="185"/>
                    <a:pt x="320" y="167"/>
                  </a:cubicBezTo>
                  <a:cubicBezTo>
                    <a:pt x="320" y="23"/>
                    <a:pt x="320" y="23"/>
                    <a:pt x="320" y="23"/>
                  </a:cubicBezTo>
                  <a:cubicBezTo>
                    <a:pt x="320" y="10"/>
                    <a:pt x="330" y="0"/>
                    <a:pt x="343" y="0"/>
                  </a:cubicBezTo>
                  <a:cubicBezTo>
                    <a:pt x="356" y="0"/>
                    <a:pt x="366" y="10"/>
                    <a:pt x="366" y="23"/>
                  </a:cubicBezTo>
                  <a:cubicBezTo>
                    <a:pt x="366" y="182"/>
                    <a:pt x="366" y="182"/>
                    <a:pt x="366" y="182"/>
                  </a:cubicBezTo>
                  <a:cubicBezTo>
                    <a:pt x="366" y="192"/>
                    <a:pt x="361" y="200"/>
                    <a:pt x="352" y="204"/>
                  </a:cubicBezTo>
                  <a:cubicBezTo>
                    <a:pt x="350" y="204"/>
                    <a:pt x="178" y="275"/>
                    <a:pt x="107" y="314"/>
                  </a:cubicBezTo>
                  <a:cubicBezTo>
                    <a:pt x="48" y="347"/>
                    <a:pt x="49" y="452"/>
                    <a:pt x="49" y="453"/>
                  </a:cubicBezTo>
                  <a:cubicBezTo>
                    <a:pt x="49" y="757"/>
                    <a:pt x="49" y="757"/>
                    <a:pt x="49" y="757"/>
                  </a:cubicBezTo>
                  <a:cubicBezTo>
                    <a:pt x="49" y="770"/>
                    <a:pt x="39" y="780"/>
                    <a:pt x="26" y="780"/>
                  </a:cubicBezTo>
                  <a:close/>
                </a:path>
              </a:pathLst>
            </a:custGeom>
            <a:solidFill>
              <a:srgbClr val="555557"/>
            </a:solidFill>
            <a:ln w="9525">
              <a:solidFill>
                <a:schemeClr val="bg1"/>
              </a:solidFill>
              <a:round/>
              <a:headEnd/>
              <a:tailEnd/>
            </a:ln>
          </p:spPr>
          <p:txBody>
            <a:bodyPr vert="horz" wrap="square" lIns="51612" tIns="25805" rIns="51612" bIns="25805" numCol="1" anchor="t" anchorCtr="0" compatLnSpc="1">
              <a:prstTxWarp prst="textNoShape">
                <a:avLst/>
              </a:prstTxWarp>
            </a:bodyPr>
            <a:lstStyle/>
            <a:p>
              <a:pPr defTabSz="609570"/>
              <a:endParaRPr lang="nb-NO" sz="1016">
                <a:solidFill>
                  <a:prstClr val="black"/>
                </a:solidFill>
                <a:latin typeface="Tahoma" panose="020B0604030504040204" pitchFamily="34" charset="0"/>
                <a:ea typeface="Tahoma" panose="020B0604030504040204" pitchFamily="34" charset="0"/>
                <a:cs typeface="Tahoma" panose="020B0604030504040204" pitchFamily="34" charset="0"/>
              </a:endParaRPr>
            </a:p>
          </p:txBody>
        </p:sp>
      </p:grpSp>
      <p:sp>
        <p:nvSpPr>
          <p:cNvPr id="39" name="Rectangle: Rounded Corners 38">
            <a:extLst>
              <a:ext uri="{FF2B5EF4-FFF2-40B4-BE49-F238E27FC236}">
                <a16:creationId xmlns:a16="http://schemas.microsoft.com/office/drawing/2014/main" id="{32C1AF10-6738-96D2-CC65-F3770C6F68D6}"/>
              </a:ext>
            </a:extLst>
          </p:cNvPr>
          <p:cNvSpPr/>
          <p:nvPr/>
        </p:nvSpPr>
        <p:spPr>
          <a:xfrm>
            <a:off x="7477580" y="1350694"/>
            <a:ext cx="3027402" cy="608265"/>
          </a:xfrm>
          <a:prstGeom prst="roundRect">
            <a:avLst/>
          </a:prstGeom>
          <a:solidFill>
            <a:schemeClr val="accent1"/>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402" tIns="43201" rIns="86402" bIns="43201" numCol="1" spcCol="0" rtlCol="0" fromWordArt="0" anchor="ctr" anchorCtr="0" forceAA="0" compatLnSpc="1">
            <a:prstTxWarp prst="textNoShape">
              <a:avLst/>
            </a:prstTxWarp>
            <a:noAutofit/>
          </a:bodyPr>
          <a:lstStyle/>
          <a:p>
            <a:pPr algn="ctr"/>
            <a:r>
              <a:rPr lang="nb-NO" sz="2800" b="1" dirty="0">
                <a:solidFill>
                  <a:schemeClr val="bg1"/>
                </a:solidFill>
              </a:rPr>
              <a:t>GPT LLM</a:t>
            </a:r>
            <a:endParaRPr lang="en-US" sz="2800" b="1" dirty="0">
              <a:solidFill>
                <a:schemeClr val="bg1"/>
              </a:solidFill>
            </a:endParaRPr>
          </a:p>
        </p:txBody>
      </p:sp>
    </p:spTree>
    <p:extLst>
      <p:ext uri="{BB962C8B-B14F-4D97-AF65-F5344CB8AC3E}">
        <p14:creationId xmlns:p14="http://schemas.microsoft.com/office/powerpoint/2010/main" val="22388710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BC0C4-E934-402B-EFE4-713EF3E7C7E6}"/>
              </a:ext>
            </a:extLst>
          </p:cNvPr>
          <p:cNvSpPr>
            <a:spLocks noGrp="1"/>
          </p:cNvSpPr>
          <p:nvPr>
            <p:ph type="title"/>
          </p:nvPr>
        </p:nvSpPr>
        <p:spPr/>
        <p:txBody>
          <a:bodyPr/>
          <a:lstStyle/>
          <a:p>
            <a:r>
              <a:rPr lang="nb-NO" dirty="0"/>
              <a:t>Hvordan funker Security Copilot? </a:t>
            </a:r>
            <a:endParaRPr lang="en-US" dirty="0"/>
          </a:p>
        </p:txBody>
      </p:sp>
      <p:pic>
        <p:nvPicPr>
          <p:cNvPr id="15" name="Picture 14">
            <a:extLst>
              <a:ext uri="{FF2B5EF4-FFF2-40B4-BE49-F238E27FC236}">
                <a16:creationId xmlns:a16="http://schemas.microsoft.com/office/drawing/2014/main" id="{0C12887A-1682-E53C-F7FD-E7E256431B35}"/>
              </a:ext>
            </a:extLst>
          </p:cNvPr>
          <p:cNvPicPr>
            <a:picLocks noChangeAspect="1"/>
          </p:cNvPicPr>
          <p:nvPr/>
        </p:nvPicPr>
        <p:blipFill>
          <a:blip r:embed="rId2"/>
          <a:stretch>
            <a:fillRect/>
          </a:stretch>
        </p:blipFill>
        <p:spPr>
          <a:xfrm>
            <a:off x="531361" y="1122986"/>
            <a:ext cx="4492763" cy="3904056"/>
          </a:xfrm>
          <a:prstGeom prst="rect">
            <a:avLst/>
          </a:prstGeom>
        </p:spPr>
      </p:pic>
      <p:sp>
        <p:nvSpPr>
          <p:cNvPr id="20" name="Rectangle: Rounded Corners 19">
            <a:extLst>
              <a:ext uri="{FF2B5EF4-FFF2-40B4-BE49-F238E27FC236}">
                <a16:creationId xmlns:a16="http://schemas.microsoft.com/office/drawing/2014/main" id="{6D88F563-D321-D685-6716-0A6DA1B49D3E}"/>
              </a:ext>
            </a:extLst>
          </p:cNvPr>
          <p:cNvSpPr/>
          <p:nvPr/>
        </p:nvSpPr>
        <p:spPr>
          <a:xfrm>
            <a:off x="6498972" y="4351490"/>
            <a:ext cx="2412459" cy="878510"/>
          </a:xfrm>
          <a:prstGeom prst="roundRect">
            <a:avLst/>
          </a:prstGeom>
          <a:solidFill>
            <a:schemeClr val="accent1"/>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b-NO" sz="2400" b="1" dirty="0">
                <a:solidFill>
                  <a:schemeClr val="bg2"/>
                </a:solidFill>
              </a:rPr>
              <a:t>API tilgang til datakilder</a:t>
            </a:r>
            <a:endParaRPr lang="en-US" sz="2400" b="1" dirty="0">
              <a:solidFill>
                <a:schemeClr val="bg2"/>
              </a:solidFill>
            </a:endParaRPr>
          </a:p>
        </p:txBody>
      </p:sp>
      <p:sp>
        <p:nvSpPr>
          <p:cNvPr id="21" name="Frame 20">
            <a:extLst>
              <a:ext uri="{FF2B5EF4-FFF2-40B4-BE49-F238E27FC236}">
                <a16:creationId xmlns:a16="http://schemas.microsoft.com/office/drawing/2014/main" id="{EA0DABF5-214F-DEC5-F3EF-E2F48F2B8EB7}"/>
              </a:ext>
            </a:extLst>
          </p:cNvPr>
          <p:cNvSpPr/>
          <p:nvPr/>
        </p:nvSpPr>
        <p:spPr bwMode="auto">
          <a:xfrm>
            <a:off x="418967" y="4401984"/>
            <a:ext cx="4783540" cy="736979"/>
          </a:xfrm>
          <a:prstGeom prst="fram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2" name="Frame 21">
            <a:extLst>
              <a:ext uri="{FF2B5EF4-FFF2-40B4-BE49-F238E27FC236}">
                <a16:creationId xmlns:a16="http://schemas.microsoft.com/office/drawing/2014/main" id="{FE8A6756-EC04-08C9-87CB-8C1B6CA748C4}"/>
              </a:ext>
            </a:extLst>
          </p:cNvPr>
          <p:cNvSpPr/>
          <p:nvPr/>
        </p:nvSpPr>
        <p:spPr bwMode="auto">
          <a:xfrm>
            <a:off x="428679" y="3519844"/>
            <a:ext cx="4772233" cy="986690"/>
          </a:xfrm>
          <a:prstGeom prst="fram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3" name="Frame 22">
            <a:extLst>
              <a:ext uri="{FF2B5EF4-FFF2-40B4-BE49-F238E27FC236}">
                <a16:creationId xmlns:a16="http://schemas.microsoft.com/office/drawing/2014/main" id="{1A5DA8D3-3191-9870-7547-336AC1F3497E}"/>
              </a:ext>
            </a:extLst>
          </p:cNvPr>
          <p:cNvSpPr/>
          <p:nvPr/>
        </p:nvSpPr>
        <p:spPr bwMode="auto">
          <a:xfrm>
            <a:off x="427567" y="2617680"/>
            <a:ext cx="4772233" cy="986690"/>
          </a:xfrm>
          <a:prstGeom prst="fram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4" name="Arrow: Right 23">
            <a:extLst>
              <a:ext uri="{FF2B5EF4-FFF2-40B4-BE49-F238E27FC236}">
                <a16:creationId xmlns:a16="http://schemas.microsoft.com/office/drawing/2014/main" id="{DADC325A-CA22-F94E-01E2-D3CE7DFDD54F}"/>
              </a:ext>
            </a:extLst>
          </p:cNvPr>
          <p:cNvSpPr/>
          <p:nvPr/>
        </p:nvSpPr>
        <p:spPr bwMode="auto">
          <a:xfrm>
            <a:off x="5134169" y="4399743"/>
            <a:ext cx="1314867" cy="760887"/>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5" name="Arrow: Right 24">
            <a:extLst>
              <a:ext uri="{FF2B5EF4-FFF2-40B4-BE49-F238E27FC236}">
                <a16:creationId xmlns:a16="http://schemas.microsoft.com/office/drawing/2014/main" id="{EBDD146D-8A0C-4058-0D92-B4D349283C7A}"/>
              </a:ext>
            </a:extLst>
          </p:cNvPr>
          <p:cNvSpPr/>
          <p:nvPr/>
        </p:nvSpPr>
        <p:spPr bwMode="auto">
          <a:xfrm>
            <a:off x="5134169" y="3510929"/>
            <a:ext cx="1327104" cy="760887"/>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6" name="Rectangle: Rounded Corners 25">
            <a:extLst>
              <a:ext uri="{FF2B5EF4-FFF2-40B4-BE49-F238E27FC236}">
                <a16:creationId xmlns:a16="http://schemas.microsoft.com/office/drawing/2014/main" id="{E85C9145-458E-2F5F-2D4E-8E515AF6F426}"/>
              </a:ext>
            </a:extLst>
          </p:cNvPr>
          <p:cNvSpPr/>
          <p:nvPr/>
        </p:nvSpPr>
        <p:spPr>
          <a:xfrm>
            <a:off x="6504534" y="2351556"/>
            <a:ext cx="2412459" cy="1936234"/>
          </a:xfrm>
          <a:prstGeom prst="roundRect">
            <a:avLst/>
          </a:prstGeom>
          <a:solidFill>
            <a:schemeClr val="accent1"/>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b-NO" sz="2400" b="1" dirty="0">
                <a:solidFill>
                  <a:schemeClr val="bg2"/>
                </a:solidFill>
              </a:rPr>
              <a:t>Gir Microsoft tilgang til data for utvikling</a:t>
            </a:r>
            <a:endParaRPr lang="en-US" sz="2400" b="1" dirty="0">
              <a:solidFill>
                <a:schemeClr val="bg2"/>
              </a:solidFill>
            </a:endParaRPr>
          </a:p>
        </p:txBody>
      </p:sp>
      <p:sp>
        <p:nvSpPr>
          <p:cNvPr id="27" name="Arrow: Right 26">
            <a:extLst>
              <a:ext uri="{FF2B5EF4-FFF2-40B4-BE49-F238E27FC236}">
                <a16:creationId xmlns:a16="http://schemas.microsoft.com/office/drawing/2014/main" id="{53EA7000-A1AE-0E8D-374B-56FDD9F2B90E}"/>
              </a:ext>
            </a:extLst>
          </p:cNvPr>
          <p:cNvSpPr/>
          <p:nvPr/>
        </p:nvSpPr>
        <p:spPr bwMode="auto">
          <a:xfrm>
            <a:off x="5114145" y="2575394"/>
            <a:ext cx="1325993" cy="760887"/>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pic>
        <p:nvPicPr>
          <p:cNvPr id="4" name="Picture 3">
            <a:extLst>
              <a:ext uri="{FF2B5EF4-FFF2-40B4-BE49-F238E27FC236}">
                <a16:creationId xmlns:a16="http://schemas.microsoft.com/office/drawing/2014/main" id="{143F5D8A-39E6-78F4-7C82-EA114F0D8177}"/>
              </a:ext>
            </a:extLst>
          </p:cNvPr>
          <p:cNvPicPr>
            <a:picLocks noChangeAspect="1"/>
          </p:cNvPicPr>
          <p:nvPr/>
        </p:nvPicPr>
        <p:blipFill>
          <a:blip r:embed="rId3"/>
          <a:stretch>
            <a:fillRect/>
          </a:stretch>
        </p:blipFill>
        <p:spPr>
          <a:xfrm>
            <a:off x="447471" y="5369916"/>
            <a:ext cx="9403405" cy="1228679"/>
          </a:xfrm>
          <a:prstGeom prst="rect">
            <a:avLst/>
          </a:prstGeom>
        </p:spPr>
      </p:pic>
      <p:sp>
        <p:nvSpPr>
          <p:cNvPr id="5" name="Frame 4">
            <a:extLst>
              <a:ext uri="{FF2B5EF4-FFF2-40B4-BE49-F238E27FC236}">
                <a16:creationId xmlns:a16="http://schemas.microsoft.com/office/drawing/2014/main" id="{C1AFDD3B-1F29-F311-CFAC-0A8393D590DC}"/>
              </a:ext>
            </a:extLst>
          </p:cNvPr>
          <p:cNvSpPr/>
          <p:nvPr/>
        </p:nvSpPr>
        <p:spPr bwMode="auto">
          <a:xfrm>
            <a:off x="466927" y="5927386"/>
            <a:ext cx="2918299" cy="350197"/>
          </a:xfrm>
          <a:prstGeom prst="fram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6" name="Rectangle: Rounded Corners 18">
            <a:extLst>
              <a:ext uri="{FF2B5EF4-FFF2-40B4-BE49-F238E27FC236}">
                <a16:creationId xmlns:a16="http://schemas.microsoft.com/office/drawing/2014/main" id="{D55B5906-E972-3828-83D8-1A8853D3546C}"/>
              </a:ext>
            </a:extLst>
          </p:cNvPr>
          <p:cNvSpPr/>
          <p:nvPr/>
        </p:nvSpPr>
        <p:spPr>
          <a:xfrm>
            <a:off x="6506439" y="1229176"/>
            <a:ext cx="3061373" cy="650233"/>
          </a:xfrm>
          <a:prstGeom prst="roundRect">
            <a:avLst/>
          </a:prstGeom>
          <a:solidFill>
            <a:srgbClr val="D72120"/>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b-NO" b="1" dirty="0">
                <a:solidFill>
                  <a:schemeClr val="bg1"/>
                </a:solidFill>
              </a:rPr>
              <a:t>For MSSP støtter dette Entra ID B2B</a:t>
            </a:r>
            <a:endParaRPr lang="nb-NO" sz="1600" b="1" dirty="0">
              <a:solidFill>
                <a:schemeClr val="bg1"/>
              </a:solidFill>
              <a:ea typeface="Tahoma"/>
              <a:cs typeface="Tahoma"/>
            </a:endParaRPr>
          </a:p>
        </p:txBody>
      </p:sp>
    </p:spTree>
    <p:extLst>
      <p:ext uri="{BB962C8B-B14F-4D97-AF65-F5344CB8AC3E}">
        <p14:creationId xmlns:p14="http://schemas.microsoft.com/office/powerpoint/2010/main" val="2941766722"/>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ylinder 3">
            <a:extLst>
              <a:ext uri="{FF2B5EF4-FFF2-40B4-BE49-F238E27FC236}">
                <a16:creationId xmlns:a16="http://schemas.microsoft.com/office/drawing/2014/main" id="{0DB0A2B0-D243-EE4C-4E28-7127EDB03BC2}"/>
              </a:ext>
            </a:extLst>
          </p:cNvPr>
          <p:cNvSpPr/>
          <p:nvPr/>
        </p:nvSpPr>
        <p:spPr>
          <a:xfrm>
            <a:off x="1587500" y="2249072"/>
            <a:ext cx="1467750" cy="759788"/>
          </a:xfrm>
          <a:prstGeom prst="can">
            <a:avLst/>
          </a:prstGeom>
          <a:solidFill>
            <a:srgbClr val="0078D4"/>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nb-NO" sz="1600" dirty="0">
                <a:solidFill>
                  <a:schemeClr val="bg1"/>
                </a:solidFill>
              </a:rPr>
              <a:t>Wikipedia</a:t>
            </a:r>
            <a:r>
              <a:rPr lang="nb-NO" sz="1050" dirty="0">
                <a:solidFill>
                  <a:schemeClr val="bg1"/>
                </a:solidFill>
              </a:rPr>
              <a:t> </a:t>
            </a:r>
            <a:r>
              <a:rPr lang="nb-NO" sz="1400" b="1" dirty="0">
                <a:solidFill>
                  <a:schemeClr val="bg1"/>
                </a:solidFill>
              </a:rPr>
              <a:t>(4%)</a:t>
            </a:r>
            <a:endParaRPr lang="en-US" sz="1050" b="1" dirty="0">
              <a:solidFill>
                <a:schemeClr val="bg1"/>
              </a:solidFill>
            </a:endParaRPr>
          </a:p>
        </p:txBody>
      </p:sp>
      <p:sp>
        <p:nvSpPr>
          <p:cNvPr id="5" name="Cylinder 4">
            <a:extLst>
              <a:ext uri="{FF2B5EF4-FFF2-40B4-BE49-F238E27FC236}">
                <a16:creationId xmlns:a16="http://schemas.microsoft.com/office/drawing/2014/main" id="{D873DA36-DEAF-C556-1C51-CDFFC028B78A}"/>
              </a:ext>
            </a:extLst>
          </p:cNvPr>
          <p:cNvSpPr/>
          <p:nvPr/>
        </p:nvSpPr>
        <p:spPr>
          <a:xfrm>
            <a:off x="1575340" y="3045340"/>
            <a:ext cx="1467750" cy="1152728"/>
          </a:xfrm>
          <a:prstGeom prst="can">
            <a:avLst/>
          </a:prstGeom>
          <a:solidFill>
            <a:srgbClr val="0078D4"/>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nb-NO" sz="1600" dirty="0">
                <a:solidFill>
                  <a:schemeClr val="bg1"/>
                </a:solidFill>
              </a:rPr>
              <a:t>Andre arkiv</a:t>
            </a:r>
            <a:br>
              <a:rPr lang="nb-NO" sz="1050" dirty="0">
                <a:solidFill>
                  <a:schemeClr val="bg1"/>
                </a:solidFill>
              </a:rPr>
            </a:br>
            <a:r>
              <a:rPr lang="nb-NO" sz="1400" b="1" dirty="0">
                <a:solidFill>
                  <a:schemeClr val="bg1"/>
                </a:solidFill>
              </a:rPr>
              <a:t>(60%)</a:t>
            </a:r>
            <a:endParaRPr lang="en-US" sz="1050" b="1" dirty="0">
              <a:solidFill>
                <a:schemeClr val="bg1"/>
              </a:solidFill>
            </a:endParaRPr>
          </a:p>
        </p:txBody>
      </p:sp>
      <p:sp>
        <p:nvSpPr>
          <p:cNvPr id="6" name="Cylinder 5">
            <a:extLst>
              <a:ext uri="{FF2B5EF4-FFF2-40B4-BE49-F238E27FC236}">
                <a16:creationId xmlns:a16="http://schemas.microsoft.com/office/drawing/2014/main" id="{7A1C1FCC-186A-1404-E7DD-0906D2B0D329}"/>
              </a:ext>
            </a:extLst>
          </p:cNvPr>
          <p:cNvSpPr/>
          <p:nvPr/>
        </p:nvSpPr>
        <p:spPr>
          <a:xfrm>
            <a:off x="1575340" y="4261294"/>
            <a:ext cx="1443431" cy="865763"/>
          </a:xfrm>
          <a:prstGeom prst="can">
            <a:avLst/>
          </a:prstGeom>
          <a:solidFill>
            <a:srgbClr val="0078D4"/>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nb-NO" sz="1600" dirty="0" err="1">
                <a:solidFill>
                  <a:schemeClr val="bg1"/>
                </a:solidFill>
              </a:rPr>
              <a:t>OpenWeb</a:t>
            </a:r>
            <a:br>
              <a:rPr lang="nb-NO" sz="1600" dirty="0">
                <a:solidFill>
                  <a:schemeClr val="bg1"/>
                </a:solidFill>
              </a:rPr>
            </a:br>
            <a:r>
              <a:rPr lang="nb-NO" sz="1600" dirty="0">
                <a:solidFill>
                  <a:schemeClr val="bg1"/>
                </a:solidFill>
              </a:rPr>
              <a:t>Text2 </a:t>
            </a:r>
            <a:br>
              <a:rPr lang="nb-NO" sz="1050" dirty="0">
                <a:solidFill>
                  <a:schemeClr val="bg1"/>
                </a:solidFill>
              </a:rPr>
            </a:br>
            <a:r>
              <a:rPr lang="nb-NO" sz="1400" b="1" dirty="0">
                <a:solidFill>
                  <a:schemeClr val="bg1"/>
                </a:solidFill>
              </a:rPr>
              <a:t>(22%)</a:t>
            </a:r>
            <a:endParaRPr lang="en-US" sz="1050" b="1" dirty="0">
              <a:solidFill>
                <a:schemeClr val="bg1"/>
              </a:solidFill>
            </a:endParaRPr>
          </a:p>
        </p:txBody>
      </p:sp>
      <p:sp>
        <p:nvSpPr>
          <p:cNvPr id="7" name="Cylinder 6">
            <a:extLst>
              <a:ext uri="{FF2B5EF4-FFF2-40B4-BE49-F238E27FC236}">
                <a16:creationId xmlns:a16="http://schemas.microsoft.com/office/drawing/2014/main" id="{18F98643-4DF6-7A34-F981-C22B08C5FFB9}"/>
              </a:ext>
            </a:extLst>
          </p:cNvPr>
          <p:cNvSpPr/>
          <p:nvPr/>
        </p:nvSpPr>
        <p:spPr>
          <a:xfrm>
            <a:off x="1575340" y="5153807"/>
            <a:ext cx="1445863" cy="759540"/>
          </a:xfrm>
          <a:prstGeom prst="can">
            <a:avLst/>
          </a:prstGeom>
          <a:solidFill>
            <a:srgbClr val="0078D4"/>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nb-NO" sz="1600" dirty="0">
                <a:solidFill>
                  <a:schemeClr val="bg1"/>
                </a:solidFill>
              </a:rPr>
              <a:t>Bok Arkiv</a:t>
            </a:r>
            <a:br>
              <a:rPr lang="nb-NO" sz="1050" dirty="0">
                <a:solidFill>
                  <a:schemeClr val="bg1"/>
                </a:solidFill>
              </a:rPr>
            </a:br>
            <a:r>
              <a:rPr lang="nb-NO" sz="1400" b="1" dirty="0">
                <a:solidFill>
                  <a:schemeClr val="bg1"/>
                </a:solidFill>
              </a:rPr>
              <a:t>(16%)</a:t>
            </a:r>
            <a:endParaRPr lang="en-US" sz="1050" b="1" dirty="0">
              <a:solidFill>
                <a:schemeClr val="bg1"/>
              </a:solidFill>
            </a:endParaRPr>
          </a:p>
        </p:txBody>
      </p:sp>
      <p:sp>
        <p:nvSpPr>
          <p:cNvPr id="8" name="Rectangle 7">
            <a:extLst>
              <a:ext uri="{FF2B5EF4-FFF2-40B4-BE49-F238E27FC236}">
                <a16:creationId xmlns:a16="http://schemas.microsoft.com/office/drawing/2014/main" id="{22EA7BF3-3FDA-702A-77CE-EF66E2D3790B}"/>
              </a:ext>
            </a:extLst>
          </p:cNvPr>
          <p:cNvSpPr/>
          <p:nvPr/>
        </p:nvSpPr>
        <p:spPr>
          <a:xfrm>
            <a:off x="3668093" y="3067225"/>
            <a:ext cx="1198455" cy="1833664"/>
          </a:xfrm>
          <a:prstGeom prst="rect">
            <a:avLst/>
          </a:prstGeom>
          <a:solidFill>
            <a:srgbClr val="00B0F0"/>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nb-NO" sz="2000" b="1" dirty="0">
                <a:solidFill>
                  <a:schemeClr val="bg1"/>
                </a:solidFill>
              </a:rPr>
              <a:t>Dataset</a:t>
            </a:r>
            <a:endParaRPr lang="en-US" sz="2000" b="1" dirty="0">
              <a:solidFill>
                <a:schemeClr val="bg1"/>
              </a:solidFill>
            </a:endParaRPr>
          </a:p>
        </p:txBody>
      </p:sp>
      <p:cxnSp>
        <p:nvCxnSpPr>
          <p:cNvPr id="9" name="Connector: Elbow 9">
            <a:extLst>
              <a:ext uri="{FF2B5EF4-FFF2-40B4-BE49-F238E27FC236}">
                <a16:creationId xmlns:a16="http://schemas.microsoft.com/office/drawing/2014/main" id="{F31A0F4F-7665-26BF-9EF2-96553DE5CE4B}"/>
              </a:ext>
            </a:extLst>
          </p:cNvPr>
          <p:cNvCxnSpPr>
            <a:cxnSpLocks/>
            <a:stCxn id="4" idx="4"/>
            <a:endCxn id="8" idx="0"/>
          </p:cNvCxnSpPr>
          <p:nvPr/>
        </p:nvCxnSpPr>
        <p:spPr>
          <a:xfrm>
            <a:off x="3055250" y="2628966"/>
            <a:ext cx="1212071" cy="438259"/>
          </a:xfrm>
          <a:prstGeom prst="bentConnector2">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Connector: Elbow 10">
            <a:extLst>
              <a:ext uri="{FF2B5EF4-FFF2-40B4-BE49-F238E27FC236}">
                <a16:creationId xmlns:a16="http://schemas.microsoft.com/office/drawing/2014/main" id="{6D84262A-62D0-E9A2-40D5-9C8145F409EB}"/>
              </a:ext>
            </a:extLst>
          </p:cNvPr>
          <p:cNvCxnSpPr>
            <a:cxnSpLocks/>
            <a:stCxn id="5" idx="4"/>
            <a:endCxn id="8" idx="1"/>
          </p:cNvCxnSpPr>
          <p:nvPr/>
        </p:nvCxnSpPr>
        <p:spPr>
          <a:xfrm>
            <a:off x="3043090" y="3621704"/>
            <a:ext cx="625003" cy="362353"/>
          </a:xfrm>
          <a:prstGeom prst="bentConnector3">
            <a:avLst>
              <a:gd name="adj1" fmla="val 50000"/>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onnector: Elbow 13">
            <a:extLst>
              <a:ext uri="{FF2B5EF4-FFF2-40B4-BE49-F238E27FC236}">
                <a16:creationId xmlns:a16="http://schemas.microsoft.com/office/drawing/2014/main" id="{923AD6DF-8E7F-E334-200A-FC032712CE3A}"/>
              </a:ext>
            </a:extLst>
          </p:cNvPr>
          <p:cNvCxnSpPr>
            <a:cxnSpLocks/>
            <a:stCxn id="6" idx="4"/>
          </p:cNvCxnSpPr>
          <p:nvPr/>
        </p:nvCxnSpPr>
        <p:spPr>
          <a:xfrm flipV="1">
            <a:off x="3018771" y="4336685"/>
            <a:ext cx="668777" cy="357491"/>
          </a:xfrm>
          <a:prstGeom prst="bentConnector3">
            <a:avLst>
              <a:gd name="adj1" fmla="val 50000"/>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onnector: Elbow 16">
            <a:extLst>
              <a:ext uri="{FF2B5EF4-FFF2-40B4-BE49-F238E27FC236}">
                <a16:creationId xmlns:a16="http://schemas.microsoft.com/office/drawing/2014/main" id="{5D796E07-9CCB-A50F-BF36-0DEC2171DCB0}"/>
              </a:ext>
            </a:extLst>
          </p:cNvPr>
          <p:cNvCxnSpPr>
            <a:cxnSpLocks/>
            <a:endCxn id="8" idx="2"/>
          </p:cNvCxnSpPr>
          <p:nvPr/>
        </p:nvCxnSpPr>
        <p:spPr>
          <a:xfrm flipV="1">
            <a:off x="3006611" y="4900889"/>
            <a:ext cx="1260710" cy="734438"/>
          </a:xfrm>
          <a:prstGeom prst="bentConnector2">
            <a:avLst/>
          </a:prstGeom>
          <a:ln w="2222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3" name="Cloud 21">
            <a:extLst>
              <a:ext uri="{FF2B5EF4-FFF2-40B4-BE49-F238E27FC236}">
                <a16:creationId xmlns:a16="http://schemas.microsoft.com/office/drawing/2014/main" id="{FB382387-BDB2-44D8-B4C5-8E5D073015FE}"/>
              </a:ext>
            </a:extLst>
          </p:cNvPr>
          <p:cNvSpPr/>
          <p:nvPr/>
        </p:nvSpPr>
        <p:spPr>
          <a:xfrm>
            <a:off x="4891574" y="3395411"/>
            <a:ext cx="2080726" cy="1241448"/>
          </a:xfrm>
          <a:prstGeom prst="cloud">
            <a:avLst/>
          </a:prstGeom>
          <a:solidFill>
            <a:srgbClr val="00B0F0"/>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nb-NO" sz="1600" b="1" dirty="0">
                <a:solidFill>
                  <a:schemeClr val="bg1"/>
                </a:solidFill>
              </a:rPr>
              <a:t>Transformer </a:t>
            </a:r>
            <a:br>
              <a:rPr lang="nb-NO" sz="1600" b="1" dirty="0">
                <a:solidFill>
                  <a:schemeClr val="bg1"/>
                </a:solidFill>
              </a:rPr>
            </a:br>
            <a:r>
              <a:rPr lang="nb-NO" sz="1600" b="1" dirty="0">
                <a:solidFill>
                  <a:schemeClr val="bg1"/>
                </a:solidFill>
              </a:rPr>
              <a:t>Neural Network</a:t>
            </a:r>
            <a:endParaRPr lang="en-US" sz="1600" b="1" dirty="0">
              <a:solidFill>
                <a:schemeClr val="bg1"/>
              </a:solidFill>
            </a:endParaRPr>
          </a:p>
        </p:txBody>
      </p:sp>
      <p:sp>
        <p:nvSpPr>
          <p:cNvPr id="14" name="Rectangle: Rounded Corners 22">
            <a:extLst>
              <a:ext uri="{FF2B5EF4-FFF2-40B4-BE49-F238E27FC236}">
                <a16:creationId xmlns:a16="http://schemas.microsoft.com/office/drawing/2014/main" id="{2E4F0906-F2E8-1B10-C819-54F071B26DCD}"/>
              </a:ext>
            </a:extLst>
          </p:cNvPr>
          <p:cNvSpPr/>
          <p:nvPr/>
        </p:nvSpPr>
        <p:spPr>
          <a:xfrm>
            <a:off x="6630422" y="2218257"/>
            <a:ext cx="2636256" cy="678137"/>
          </a:xfrm>
          <a:prstGeom prst="roundRect">
            <a:avLst/>
          </a:prstGeom>
          <a:solidFill>
            <a:srgbClr val="0078D4"/>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nb-NO" b="1" dirty="0">
                <a:solidFill>
                  <a:schemeClr val="bg1"/>
                </a:solidFill>
              </a:rPr>
              <a:t>Hva er Copilot for Security?</a:t>
            </a:r>
            <a:endParaRPr lang="en-US" b="1" dirty="0">
              <a:solidFill>
                <a:schemeClr val="bg1"/>
              </a:solidFill>
            </a:endParaRPr>
          </a:p>
        </p:txBody>
      </p:sp>
      <p:cxnSp>
        <p:nvCxnSpPr>
          <p:cNvPr id="15" name="Connector: Elbow 24">
            <a:extLst>
              <a:ext uri="{FF2B5EF4-FFF2-40B4-BE49-F238E27FC236}">
                <a16:creationId xmlns:a16="http://schemas.microsoft.com/office/drawing/2014/main" id="{4F5394E6-1562-E550-2196-572126E73659}"/>
              </a:ext>
            </a:extLst>
          </p:cNvPr>
          <p:cNvCxnSpPr>
            <a:cxnSpLocks/>
            <a:endCxn id="14" idx="3"/>
          </p:cNvCxnSpPr>
          <p:nvPr/>
        </p:nvCxnSpPr>
        <p:spPr>
          <a:xfrm rot="16200000" flipV="1">
            <a:off x="8976813" y="2847191"/>
            <a:ext cx="813128" cy="233398"/>
          </a:xfrm>
          <a:prstGeom prst="bentConnector2">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6" name="Rectangle: Rounded Corners 26">
            <a:extLst>
              <a:ext uri="{FF2B5EF4-FFF2-40B4-BE49-F238E27FC236}">
                <a16:creationId xmlns:a16="http://schemas.microsoft.com/office/drawing/2014/main" id="{5605C190-1470-BAB4-9761-B9551A042BF3}"/>
              </a:ext>
            </a:extLst>
          </p:cNvPr>
          <p:cNvSpPr/>
          <p:nvPr/>
        </p:nvSpPr>
        <p:spPr>
          <a:xfrm>
            <a:off x="5362122" y="3019972"/>
            <a:ext cx="1066244" cy="344570"/>
          </a:xfrm>
          <a:prstGeom prst="roundRect">
            <a:avLst/>
          </a:prstGeom>
          <a:solidFill>
            <a:schemeClr val="bg2"/>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nb-NO" sz="1400" b="1" dirty="0">
                <a:solidFill>
                  <a:schemeClr val="bg2">
                    <a:lumMod val="25000"/>
                  </a:schemeClr>
                </a:solidFill>
              </a:rPr>
              <a:t>Encoder</a:t>
            </a:r>
            <a:endParaRPr lang="en-US" sz="1400" b="1" dirty="0">
              <a:solidFill>
                <a:schemeClr val="bg2">
                  <a:lumMod val="25000"/>
                </a:schemeClr>
              </a:solidFill>
            </a:endParaRPr>
          </a:p>
        </p:txBody>
      </p:sp>
      <p:cxnSp>
        <p:nvCxnSpPr>
          <p:cNvPr id="17" name="Connector: Elbow 28">
            <a:extLst>
              <a:ext uri="{FF2B5EF4-FFF2-40B4-BE49-F238E27FC236}">
                <a16:creationId xmlns:a16="http://schemas.microsoft.com/office/drawing/2014/main" id="{DF174906-86BF-B63C-8110-37D67186AE51}"/>
              </a:ext>
            </a:extLst>
          </p:cNvPr>
          <p:cNvCxnSpPr>
            <a:cxnSpLocks/>
            <a:stCxn id="14" idx="1"/>
            <a:endCxn id="16" idx="0"/>
          </p:cNvCxnSpPr>
          <p:nvPr/>
        </p:nvCxnSpPr>
        <p:spPr>
          <a:xfrm rot="10800000" flipV="1">
            <a:off x="5895244" y="2557326"/>
            <a:ext cx="735178" cy="462646"/>
          </a:xfrm>
          <a:prstGeom prst="bentConnector2">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Rounded Corners 29">
            <a:extLst>
              <a:ext uri="{FF2B5EF4-FFF2-40B4-BE49-F238E27FC236}">
                <a16:creationId xmlns:a16="http://schemas.microsoft.com/office/drawing/2014/main" id="{E823CA17-6347-6A78-9DCE-7A52F153ECB7}"/>
              </a:ext>
            </a:extLst>
          </p:cNvPr>
          <p:cNvSpPr/>
          <p:nvPr/>
        </p:nvSpPr>
        <p:spPr>
          <a:xfrm>
            <a:off x="5331253" y="4676070"/>
            <a:ext cx="1066244" cy="344570"/>
          </a:xfrm>
          <a:prstGeom prst="roundRect">
            <a:avLst/>
          </a:prstGeom>
          <a:solidFill>
            <a:schemeClr val="bg2"/>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nb-NO" sz="1400" b="1" dirty="0" err="1">
                <a:solidFill>
                  <a:schemeClr val="bg2">
                    <a:lumMod val="25000"/>
                  </a:schemeClr>
                </a:solidFill>
              </a:rPr>
              <a:t>Decoder</a:t>
            </a:r>
            <a:endParaRPr lang="en-US" sz="1400" b="1" dirty="0">
              <a:solidFill>
                <a:schemeClr val="bg2">
                  <a:lumMod val="25000"/>
                </a:schemeClr>
              </a:solidFill>
            </a:endParaRPr>
          </a:p>
        </p:txBody>
      </p:sp>
      <p:sp>
        <p:nvSpPr>
          <p:cNvPr id="19" name="Rectangle: Rounded Corners 30">
            <a:extLst>
              <a:ext uri="{FF2B5EF4-FFF2-40B4-BE49-F238E27FC236}">
                <a16:creationId xmlns:a16="http://schemas.microsoft.com/office/drawing/2014/main" id="{727EEE99-E081-90C0-1D00-D070320D85E5}"/>
              </a:ext>
            </a:extLst>
          </p:cNvPr>
          <p:cNvSpPr/>
          <p:nvPr/>
        </p:nvSpPr>
        <p:spPr>
          <a:xfrm>
            <a:off x="6862202" y="4965499"/>
            <a:ext cx="2398635" cy="873519"/>
          </a:xfrm>
          <a:prstGeom prst="roundRect">
            <a:avLst/>
          </a:prstGeom>
          <a:solidFill>
            <a:srgbClr val="0078D4"/>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b="1" i="1" dirty="0">
                <a:solidFill>
                  <a:schemeClr val="bg1"/>
                </a:solidFill>
              </a:rPr>
              <a:t>Copilot for Security er </a:t>
            </a:r>
            <a:r>
              <a:rPr lang="en-US" b="1" i="1" dirty="0" err="1">
                <a:solidFill>
                  <a:schemeClr val="bg1"/>
                </a:solidFill>
              </a:rPr>
              <a:t>en</a:t>
            </a:r>
            <a:r>
              <a:rPr lang="en-US" b="1" i="1" dirty="0">
                <a:solidFill>
                  <a:schemeClr val="bg1"/>
                </a:solidFill>
              </a:rPr>
              <a:t> </a:t>
            </a:r>
            <a:r>
              <a:rPr lang="en-US" b="1" i="1" dirty="0" err="1">
                <a:solidFill>
                  <a:schemeClr val="bg1"/>
                </a:solidFill>
              </a:rPr>
              <a:t>ny</a:t>
            </a:r>
            <a:r>
              <a:rPr lang="en-US" b="1" i="1" dirty="0">
                <a:solidFill>
                  <a:schemeClr val="bg1"/>
                </a:solidFill>
              </a:rPr>
              <a:t> </a:t>
            </a:r>
            <a:r>
              <a:rPr lang="en-US" b="1" i="1" dirty="0" err="1">
                <a:solidFill>
                  <a:schemeClr val="bg1"/>
                </a:solidFill>
              </a:rPr>
              <a:t>tjeneste</a:t>
            </a:r>
            <a:r>
              <a:rPr lang="en-US" b="1" i="1" dirty="0">
                <a:solidFill>
                  <a:schemeClr val="bg1"/>
                </a:solidFill>
              </a:rPr>
              <a:t> </a:t>
            </a:r>
            <a:r>
              <a:rPr lang="en-US" b="1" i="1" dirty="0" err="1">
                <a:solidFill>
                  <a:schemeClr val="bg1"/>
                </a:solidFill>
              </a:rPr>
              <a:t>fra</a:t>
            </a:r>
            <a:r>
              <a:rPr lang="en-US" b="1" i="1" dirty="0">
                <a:solidFill>
                  <a:schemeClr val="bg1"/>
                </a:solidFill>
              </a:rPr>
              <a:t> Microsoft</a:t>
            </a:r>
          </a:p>
        </p:txBody>
      </p:sp>
      <p:cxnSp>
        <p:nvCxnSpPr>
          <p:cNvPr id="20" name="Connector: Elbow 31">
            <a:extLst>
              <a:ext uri="{FF2B5EF4-FFF2-40B4-BE49-F238E27FC236}">
                <a16:creationId xmlns:a16="http://schemas.microsoft.com/office/drawing/2014/main" id="{E7ACFBE5-8C94-08C5-C374-15EDBC2F89F2}"/>
              </a:ext>
            </a:extLst>
          </p:cNvPr>
          <p:cNvCxnSpPr>
            <a:cxnSpLocks/>
            <a:stCxn id="18" idx="2"/>
            <a:endCxn id="19" idx="1"/>
          </p:cNvCxnSpPr>
          <p:nvPr/>
        </p:nvCxnSpPr>
        <p:spPr>
          <a:xfrm rot="16200000" flipH="1">
            <a:off x="6172479" y="4712535"/>
            <a:ext cx="381619" cy="997827"/>
          </a:xfrm>
          <a:prstGeom prst="bentConnector2">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Connector: Elbow 34">
            <a:extLst>
              <a:ext uri="{FF2B5EF4-FFF2-40B4-BE49-F238E27FC236}">
                <a16:creationId xmlns:a16="http://schemas.microsoft.com/office/drawing/2014/main" id="{5271F5DB-3DDC-C150-9943-5080078A37AF}"/>
              </a:ext>
            </a:extLst>
          </p:cNvPr>
          <p:cNvCxnSpPr>
            <a:cxnSpLocks/>
            <a:stCxn id="19" idx="3"/>
          </p:cNvCxnSpPr>
          <p:nvPr/>
        </p:nvCxnSpPr>
        <p:spPr>
          <a:xfrm flipV="1">
            <a:off x="9260837" y="4577205"/>
            <a:ext cx="239237" cy="825054"/>
          </a:xfrm>
          <a:prstGeom prst="bentConnector2">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22" name="Picture 4" descr="ChatGPT - Wikipedia">
            <a:extLst>
              <a:ext uri="{FF2B5EF4-FFF2-40B4-BE49-F238E27FC236}">
                <a16:creationId xmlns:a16="http://schemas.microsoft.com/office/drawing/2014/main" id="{BA30D1FB-7F81-9169-2FF5-22A016A6ED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30422" y="3548993"/>
            <a:ext cx="873519" cy="873519"/>
          </a:xfrm>
          <a:prstGeom prst="rect">
            <a:avLst/>
          </a:prstGeom>
          <a:noFill/>
          <a:extLst>
            <a:ext uri="{909E8E84-426E-40DD-AFC4-6F175D3DCCD1}">
              <a14:hiddenFill xmlns:a14="http://schemas.microsoft.com/office/drawing/2010/main">
                <a:solidFill>
                  <a:srgbClr val="FFFFFF"/>
                </a:solidFill>
              </a14:hiddenFill>
            </a:ext>
          </a:extLst>
        </p:spPr>
      </p:pic>
      <p:grpSp>
        <p:nvGrpSpPr>
          <p:cNvPr id="23" name="Group 1245">
            <a:extLst>
              <a:ext uri="{FF2B5EF4-FFF2-40B4-BE49-F238E27FC236}">
                <a16:creationId xmlns:a16="http://schemas.microsoft.com/office/drawing/2014/main" id="{DE8D2E97-43B2-8B11-A908-1EA9DF5F3970}"/>
              </a:ext>
            </a:extLst>
          </p:cNvPr>
          <p:cNvGrpSpPr>
            <a:grpSpLocks noChangeAspect="1"/>
          </p:cNvGrpSpPr>
          <p:nvPr/>
        </p:nvGrpSpPr>
        <p:grpSpPr>
          <a:xfrm>
            <a:off x="9200162" y="3257257"/>
            <a:ext cx="822095" cy="1236161"/>
            <a:chOff x="2559051" y="11390313"/>
            <a:chExt cx="431801" cy="649288"/>
          </a:xfrm>
        </p:grpSpPr>
        <p:sp>
          <p:nvSpPr>
            <p:cNvPr id="24" name="Freeform 663">
              <a:extLst>
                <a:ext uri="{FF2B5EF4-FFF2-40B4-BE49-F238E27FC236}">
                  <a16:creationId xmlns:a16="http://schemas.microsoft.com/office/drawing/2014/main" id="{2911443C-2BF5-2201-D6D7-075075567902}"/>
                </a:ext>
              </a:extLst>
            </p:cNvPr>
            <p:cNvSpPr>
              <a:spLocks noEditPoints="1"/>
            </p:cNvSpPr>
            <p:nvPr/>
          </p:nvSpPr>
          <p:spPr bwMode="auto">
            <a:xfrm>
              <a:off x="2601914" y="11390313"/>
              <a:ext cx="373063" cy="361950"/>
            </a:xfrm>
            <a:custGeom>
              <a:avLst/>
              <a:gdLst>
                <a:gd name="T0" fmla="*/ 407 w 895"/>
                <a:gd name="T1" fmla="*/ 871 h 871"/>
                <a:gd name="T2" fmla="*/ 65 w 895"/>
                <a:gd name="T3" fmla="*/ 540 h 871"/>
                <a:gd name="T4" fmla="*/ 67 w 895"/>
                <a:gd name="T5" fmla="*/ 221 h 871"/>
                <a:gd name="T6" fmla="*/ 397 w 895"/>
                <a:gd name="T7" fmla="*/ 0 h 871"/>
                <a:gd name="T8" fmla="*/ 816 w 895"/>
                <a:gd name="T9" fmla="*/ 17 h 871"/>
                <a:gd name="T10" fmla="*/ 835 w 895"/>
                <a:gd name="T11" fmla="*/ 30 h 871"/>
                <a:gd name="T12" fmla="*/ 749 w 895"/>
                <a:gd name="T13" fmla="*/ 550 h 871"/>
                <a:gd name="T14" fmla="*/ 692 w 895"/>
                <a:gd name="T15" fmla="*/ 731 h 871"/>
                <a:gd name="T16" fmla="*/ 407 w 895"/>
                <a:gd name="T17" fmla="*/ 871 h 871"/>
                <a:gd name="T18" fmla="*/ 397 w 895"/>
                <a:gd name="T19" fmla="*/ 46 h 871"/>
                <a:gd name="T20" fmla="*/ 109 w 895"/>
                <a:gd name="T21" fmla="*/ 242 h 871"/>
                <a:gd name="T22" fmla="*/ 110 w 895"/>
                <a:gd name="T23" fmla="*/ 526 h 871"/>
                <a:gd name="T24" fmla="*/ 111 w 895"/>
                <a:gd name="T25" fmla="*/ 534 h 871"/>
                <a:gd name="T26" fmla="*/ 407 w 895"/>
                <a:gd name="T27" fmla="*/ 824 h 871"/>
                <a:gd name="T28" fmla="*/ 623 w 895"/>
                <a:gd name="T29" fmla="*/ 744 h 871"/>
                <a:gd name="T30" fmla="*/ 703 w 895"/>
                <a:gd name="T31" fmla="*/ 547 h 871"/>
                <a:gd name="T32" fmla="*/ 704 w 895"/>
                <a:gd name="T33" fmla="*/ 536 h 871"/>
                <a:gd name="T34" fmla="*/ 798 w 895"/>
                <a:gd name="T35" fmla="*/ 63 h 871"/>
                <a:gd name="T36" fmla="*/ 397 w 895"/>
                <a:gd name="T37" fmla="*/ 46 h 8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95" h="871">
                  <a:moveTo>
                    <a:pt x="407" y="871"/>
                  </a:moveTo>
                  <a:cubicBezTo>
                    <a:pt x="95" y="871"/>
                    <a:pt x="67" y="580"/>
                    <a:pt x="65" y="540"/>
                  </a:cubicBezTo>
                  <a:cubicBezTo>
                    <a:pt x="55" y="512"/>
                    <a:pt x="0" y="354"/>
                    <a:pt x="67" y="221"/>
                  </a:cubicBezTo>
                  <a:cubicBezTo>
                    <a:pt x="140" y="78"/>
                    <a:pt x="257" y="0"/>
                    <a:pt x="397" y="0"/>
                  </a:cubicBezTo>
                  <a:cubicBezTo>
                    <a:pt x="527" y="0"/>
                    <a:pt x="813" y="17"/>
                    <a:pt x="816" y="17"/>
                  </a:cubicBezTo>
                  <a:cubicBezTo>
                    <a:pt x="824" y="18"/>
                    <a:pt x="832" y="23"/>
                    <a:pt x="835" y="30"/>
                  </a:cubicBezTo>
                  <a:cubicBezTo>
                    <a:pt x="895" y="155"/>
                    <a:pt x="769" y="496"/>
                    <a:pt x="749" y="550"/>
                  </a:cubicBezTo>
                  <a:cubicBezTo>
                    <a:pt x="749" y="583"/>
                    <a:pt x="737" y="662"/>
                    <a:pt x="692" y="731"/>
                  </a:cubicBezTo>
                  <a:cubicBezTo>
                    <a:pt x="651" y="795"/>
                    <a:pt x="568" y="871"/>
                    <a:pt x="407" y="871"/>
                  </a:cubicBezTo>
                  <a:close/>
                  <a:moveTo>
                    <a:pt x="397" y="46"/>
                  </a:moveTo>
                  <a:cubicBezTo>
                    <a:pt x="273" y="46"/>
                    <a:pt x="174" y="114"/>
                    <a:pt x="109" y="242"/>
                  </a:cubicBezTo>
                  <a:cubicBezTo>
                    <a:pt x="46" y="366"/>
                    <a:pt x="109" y="524"/>
                    <a:pt x="110" y="526"/>
                  </a:cubicBezTo>
                  <a:cubicBezTo>
                    <a:pt x="111" y="529"/>
                    <a:pt x="111" y="531"/>
                    <a:pt x="111" y="534"/>
                  </a:cubicBezTo>
                  <a:cubicBezTo>
                    <a:pt x="112" y="546"/>
                    <a:pt x="120" y="824"/>
                    <a:pt x="407" y="824"/>
                  </a:cubicBezTo>
                  <a:cubicBezTo>
                    <a:pt x="499" y="824"/>
                    <a:pt x="572" y="797"/>
                    <a:pt x="623" y="744"/>
                  </a:cubicBezTo>
                  <a:cubicBezTo>
                    <a:pt x="699" y="665"/>
                    <a:pt x="703" y="555"/>
                    <a:pt x="703" y="547"/>
                  </a:cubicBezTo>
                  <a:cubicBezTo>
                    <a:pt x="702" y="544"/>
                    <a:pt x="703" y="540"/>
                    <a:pt x="704" y="536"/>
                  </a:cubicBezTo>
                  <a:cubicBezTo>
                    <a:pt x="742" y="437"/>
                    <a:pt x="830" y="167"/>
                    <a:pt x="798" y="63"/>
                  </a:cubicBezTo>
                  <a:cubicBezTo>
                    <a:pt x="738" y="59"/>
                    <a:pt x="509" y="46"/>
                    <a:pt x="397" y="46"/>
                  </a:cubicBezTo>
                  <a:close/>
                </a:path>
              </a:pathLst>
            </a:custGeom>
            <a:solidFill>
              <a:srgbClr val="555557"/>
            </a:solidFill>
            <a:ln w="9525">
              <a:solidFill>
                <a:schemeClr val="bg1"/>
              </a:solidFill>
              <a:round/>
              <a:headEnd/>
              <a:tailEnd/>
            </a:ln>
          </p:spPr>
          <p:txBody>
            <a:bodyPr vert="horz" wrap="square" lIns="38709" tIns="19354" rIns="38709" bIns="19354" numCol="1" anchor="t" anchorCtr="0" compatLnSpc="1">
              <a:prstTxWarp prst="textNoShape">
                <a:avLst/>
              </a:prstTxWarp>
            </a:bodyPr>
            <a:lstStyle/>
            <a:p>
              <a:pPr defTabSz="457189"/>
              <a:endParaRPr lang="nb-NO" sz="762">
                <a:solidFill>
                  <a:prstClr val="black"/>
                </a:solidFill>
                <a:latin typeface="Tahoma" panose="020B0604030504040204" pitchFamily="34" charset="0"/>
                <a:ea typeface="Tahoma" panose="020B0604030504040204" pitchFamily="34" charset="0"/>
                <a:cs typeface="Tahoma" panose="020B0604030504040204" pitchFamily="34" charset="0"/>
              </a:endParaRPr>
            </a:p>
          </p:txBody>
        </p:sp>
        <p:sp>
          <p:nvSpPr>
            <p:cNvPr id="25" name="Freeform 664">
              <a:extLst>
                <a:ext uri="{FF2B5EF4-FFF2-40B4-BE49-F238E27FC236}">
                  <a16:creationId xmlns:a16="http://schemas.microsoft.com/office/drawing/2014/main" id="{25D52709-4E72-AFFA-05A7-258808E12E9F}"/>
                </a:ext>
              </a:extLst>
            </p:cNvPr>
            <p:cNvSpPr>
              <a:spLocks/>
            </p:cNvSpPr>
            <p:nvPr/>
          </p:nvSpPr>
          <p:spPr bwMode="auto">
            <a:xfrm>
              <a:off x="2836864" y="11780838"/>
              <a:ext cx="153988" cy="258763"/>
            </a:xfrm>
            <a:custGeom>
              <a:avLst/>
              <a:gdLst>
                <a:gd name="T0" fmla="*/ 344 w 369"/>
                <a:gd name="T1" fmla="*/ 624 h 624"/>
                <a:gd name="T2" fmla="*/ 321 w 369"/>
                <a:gd name="T3" fmla="*/ 601 h 624"/>
                <a:gd name="T4" fmla="*/ 321 w 369"/>
                <a:gd name="T5" fmla="*/ 297 h 624"/>
                <a:gd name="T6" fmla="*/ 263 w 369"/>
                <a:gd name="T7" fmla="*/ 158 h 624"/>
                <a:gd name="T8" fmla="*/ 18 w 369"/>
                <a:gd name="T9" fmla="*/ 48 h 624"/>
                <a:gd name="T10" fmla="*/ 5 w 369"/>
                <a:gd name="T11" fmla="*/ 17 h 624"/>
                <a:gd name="T12" fmla="*/ 36 w 369"/>
                <a:gd name="T13" fmla="*/ 5 h 624"/>
                <a:gd name="T14" fmla="*/ 285 w 369"/>
                <a:gd name="T15" fmla="*/ 117 h 624"/>
                <a:gd name="T16" fmla="*/ 367 w 369"/>
                <a:gd name="T17" fmla="*/ 298 h 624"/>
                <a:gd name="T18" fmla="*/ 367 w 369"/>
                <a:gd name="T19" fmla="*/ 601 h 624"/>
                <a:gd name="T20" fmla="*/ 344 w 369"/>
                <a:gd name="T21" fmla="*/ 624 h 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9" h="624">
                  <a:moveTo>
                    <a:pt x="344" y="624"/>
                  </a:moveTo>
                  <a:cubicBezTo>
                    <a:pt x="331" y="624"/>
                    <a:pt x="321" y="614"/>
                    <a:pt x="321" y="601"/>
                  </a:cubicBezTo>
                  <a:cubicBezTo>
                    <a:pt x="321" y="297"/>
                    <a:pt x="321" y="297"/>
                    <a:pt x="321" y="297"/>
                  </a:cubicBezTo>
                  <a:cubicBezTo>
                    <a:pt x="321" y="296"/>
                    <a:pt x="322" y="191"/>
                    <a:pt x="263" y="158"/>
                  </a:cubicBezTo>
                  <a:cubicBezTo>
                    <a:pt x="192" y="119"/>
                    <a:pt x="20" y="48"/>
                    <a:pt x="18" y="48"/>
                  </a:cubicBezTo>
                  <a:cubicBezTo>
                    <a:pt x="6" y="43"/>
                    <a:pt x="0" y="29"/>
                    <a:pt x="5" y="17"/>
                  </a:cubicBezTo>
                  <a:cubicBezTo>
                    <a:pt x="10" y="5"/>
                    <a:pt x="24" y="0"/>
                    <a:pt x="36" y="5"/>
                  </a:cubicBezTo>
                  <a:cubicBezTo>
                    <a:pt x="43" y="8"/>
                    <a:pt x="212" y="77"/>
                    <a:pt x="285" y="117"/>
                  </a:cubicBezTo>
                  <a:cubicBezTo>
                    <a:pt x="369" y="164"/>
                    <a:pt x="367" y="293"/>
                    <a:pt x="367" y="298"/>
                  </a:cubicBezTo>
                  <a:cubicBezTo>
                    <a:pt x="367" y="601"/>
                    <a:pt x="367" y="601"/>
                    <a:pt x="367" y="601"/>
                  </a:cubicBezTo>
                  <a:cubicBezTo>
                    <a:pt x="367" y="614"/>
                    <a:pt x="357" y="624"/>
                    <a:pt x="344" y="624"/>
                  </a:cubicBezTo>
                  <a:close/>
                </a:path>
              </a:pathLst>
            </a:custGeom>
            <a:solidFill>
              <a:srgbClr val="555557"/>
            </a:solidFill>
            <a:ln w="9525">
              <a:solidFill>
                <a:schemeClr val="bg1"/>
              </a:solidFill>
              <a:round/>
              <a:headEnd/>
              <a:tailEnd/>
            </a:ln>
          </p:spPr>
          <p:txBody>
            <a:bodyPr vert="horz" wrap="square" lIns="38709" tIns="19354" rIns="38709" bIns="19354" numCol="1" anchor="t" anchorCtr="0" compatLnSpc="1">
              <a:prstTxWarp prst="textNoShape">
                <a:avLst/>
              </a:prstTxWarp>
            </a:bodyPr>
            <a:lstStyle/>
            <a:p>
              <a:pPr defTabSz="457189"/>
              <a:endParaRPr lang="nb-NO" sz="762">
                <a:solidFill>
                  <a:prstClr val="black"/>
                </a:solidFill>
                <a:latin typeface="Tahoma" panose="020B0604030504040204" pitchFamily="34" charset="0"/>
                <a:ea typeface="Tahoma" panose="020B0604030504040204" pitchFamily="34" charset="0"/>
                <a:cs typeface="Tahoma" panose="020B0604030504040204" pitchFamily="34" charset="0"/>
              </a:endParaRPr>
            </a:p>
          </p:txBody>
        </p:sp>
        <p:sp>
          <p:nvSpPr>
            <p:cNvPr id="26" name="Freeform 665">
              <a:extLst>
                <a:ext uri="{FF2B5EF4-FFF2-40B4-BE49-F238E27FC236}">
                  <a16:creationId xmlns:a16="http://schemas.microsoft.com/office/drawing/2014/main" id="{102B7097-93C8-A038-B2FB-557DF11BE34F}"/>
                </a:ext>
              </a:extLst>
            </p:cNvPr>
            <p:cNvSpPr>
              <a:spLocks/>
            </p:cNvSpPr>
            <p:nvPr/>
          </p:nvSpPr>
          <p:spPr bwMode="auto">
            <a:xfrm>
              <a:off x="2687639" y="11712576"/>
              <a:ext cx="169863" cy="146050"/>
            </a:xfrm>
            <a:custGeom>
              <a:avLst/>
              <a:gdLst>
                <a:gd name="T0" fmla="*/ 202 w 410"/>
                <a:gd name="T1" fmla="*/ 350 h 350"/>
                <a:gd name="T2" fmla="*/ 5 w 410"/>
                <a:gd name="T3" fmla="*/ 199 h 350"/>
                <a:gd name="T4" fmla="*/ 17 w 410"/>
                <a:gd name="T5" fmla="*/ 169 h 350"/>
                <a:gd name="T6" fmla="*/ 48 w 410"/>
                <a:gd name="T7" fmla="*/ 181 h 350"/>
                <a:gd name="T8" fmla="*/ 202 w 410"/>
                <a:gd name="T9" fmla="*/ 303 h 350"/>
                <a:gd name="T10" fmla="*/ 364 w 410"/>
                <a:gd name="T11" fmla="*/ 185 h 350"/>
                <a:gd name="T12" fmla="*/ 364 w 410"/>
                <a:gd name="T13" fmla="*/ 24 h 350"/>
                <a:gd name="T14" fmla="*/ 387 w 410"/>
                <a:gd name="T15" fmla="*/ 0 h 350"/>
                <a:gd name="T16" fmla="*/ 410 w 410"/>
                <a:gd name="T17" fmla="*/ 24 h 350"/>
                <a:gd name="T18" fmla="*/ 410 w 410"/>
                <a:gd name="T19" fmla="*/ 190 h 350"/>
                <a:gd name="T20" fmla="*/ 408 w 410"/>
                <a:gd name="T21" fmla="*/ 200 h 350"/>
                <a:gd name="T22" fmla="*/ 202 w 410"/>
                <a:gd name="T23" fmla="*/ 350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0" h="350">
                  <a:moveTo>
                    <a:pt x="202" y="350"/>
                  </a:moveTo>
                  <a:cubicBezTo>
                    <a:pt x="69" y="350"/>
                    <a:pt x="7" y="205"/>
                    <a:pt x="5" y="199"/>
                  </a:cubicBezTo>
                  <a:cubicBezTo>
                    <a:pt x="0" y="187"/>
                    <a:pt x="5" y="174"/>
                    <a:pt x="17" y="169"/>
                  </a:cubicBezTo>
                  <a:cubicBezTo>
                    <a:pt x="29" y="164"/>
                    <a:pt x="43" y="169"/>
                    <a:pt x="48" y="181"/>
                  </a:cubicBezTo>
                  <a:cubicBezTo>
                    <a:pt x="48" y="182"/>
                    <a:pt x="100" y="303"/>
                    <a:pt x="202" y="303"/>
                  </a:cubicBezTo>
                  <a:cubicBezTo>
                    <a:pt x="299" y="303"/>
                    <a:pt x="353" y="206"/>
                    <a:pt x="364" y="185"/>
                  </a:cubicBezTo>
                  <a:cubicBezTo>
                    <a:pt x="364" y="24"/>
                    <a:pt x="364" y="24"/>
                    <a:pt x="364" y="24"/>
                  </a:cubicBezTo>
                  <a:cubicBezTo>
                    <a:pt x="364" y="11"/>
                    <a:pt x="374" y="0"/>
                    <a:pt x="387" y="0"/>
                  </a:cubicBezTo>
                  <a:cubicBezTo>
                    <a:pt x="400" y="0"/>
                    <a:pt x="410" y="11"/>
                    <a:pt x="410" y="24"/>
                  </a:cubicBezTo>
                  <a:cubicBezTo>
                    <a:pt x="410" y="190"/>
                    <a:pt x="410" y="190"/>
                    <a:pt x="410" y="190"/>
                  </a:cubicBezTo>
                  <a:cubicBezTo>
                    <a:pt x="410" y="193"/>
                    <a:pt x="409" y="197"/>
                    <a:pt x="408" y="200"/>
                  </a:cubicBezTo>
                  <a:cubicBezTo>
                    <a:pt x="405" y="206"/>
                    <a:pt x="340" y="350"/>
                    <a:pt x="202" y="350"/>
                  </a:cubicBezTo>
                  <a:close/>
                </a:path>
              </a:pathLst>
            </a:custGeom>
            <a:solidFill>
              <a:srgbClr val="555557"/>
            </a:solidFill>
            <a:ln w="9525">
              <a:solidFill>
                <a:schemeClr val="bg1"/>
              </a:solidFill>
              <a:round/>
              <a:headEnd/>
              <a:tailEnd/>
            </a:ln>
          </p:spPr>
          <p:txBody>
            <a:bodyPr vert="horz" wrap="square" lIns="38709" tIns="19354" rIns="38709" bIns="19354" numCol="1" anchor="t" anchorCtr="0" compatLnSpc="1">
              <a:prstTxWarp prst="textNoShape">
                <a:avLst/>
              </a:prstTxWarp>
            </a:bodyPr>
            <a:lstStyle/>
            <a:p>
              <a:pPr defTabSz="457189"/>
              <a:endParaRPr lang="nb-NO" sz="762">
                <a:solidFill>
                  <a:prstClr val="black"/>
                </a:solidFill>
                <a:latin typeface="Tahoma" panose="020B0604030504040204" pitchFamily="34" charset="0"/>
                <a:ea typeface="Tahoma" panose="020B0604030504040204" pitchFamily="34" charset="0"/>
                <a:cs typeface="Tahoma" panose="020B0604030504040204" pitchFamily="34" charset="0"/>
              </a:endParaRPr>
            </a:p>
          </p:txBody>
        </p:sp>
        <p:sp>
          <p:nvSpPr>
            <p:cNvPr id="27" name="Freeform 666">
              <a:extLst>
                <a:ext uri="{FF2B5EF4-FFF2-40B4-BE49-F238E27FC236}">
                  <a16:creationId xmlns:a16="http://schemas.microsoft.com/office/drawing/2014/main" id="{6B496CD0-A094-F318-7E24-A068715A448F}"/>
                </a:ext>
              </a:extLst>
            </p:cNvPr>
            <p:cNvSpPr>
              <a:spLocks/>
            </p:cNvSpPr>
            <p:nvPr/>
          </p:nvSpPr>
          <p:spPr bwMode="auto">
            <a:xfrm>
              <a:off x="2722564" y="11479213"/>
              <a:ext cx="128588" cy="46038"/>
            </a:xfrm>
            <a:custGeom>
              <a:avLst/>
              <a:gdLst>
                <a:gd name="T0" fmla="*/ 283 w 309"/>
                <a:gd name="T1" fmla="*/ 110 h 110"/>
                <a:gd name="T2" fmla="*/ 270 w 309"/>
                <a:gd name="T3" fmla="*/ 106 h 110"/>
                <a:gd name="T4" fmla="*/ 24 w 309"/>
                <a:gd name="T5" fmla="*/ 49 h 110"/>
                <a:gd name="T6" fmla="*/ 0 w 309"/>
                <a:gd name="T7" fmla="*/ 27 h 110"/>
                <a:gd name="T8" fmla="*/ 23 w 309"/>
                <a:gd name="T9" fmla="*/ 3 h 110"/>
                <a:gd name="T10" fmla="*/ 295 w 309"/>
                <a:gd name="T11" fmla="*/ 67 h 110"/>
                <a:gd name="T12" fmla="*/ 302 w 309"/>
                <a:gd name="T13" fmla="*/ 99 h 110"/>
                <a:gd name="T14" fmla="*/ 283 w 309"/>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9" h="110">
                  <a:moveTo>
                    <a:pt x="283" y="110"/>
                  </a:moveTo>
                  <a:cubicBezTo>
                    <a:pt x="278" y="110"/>
                    <a:pt x="274" y="109"/>
                    <a:pt x="270" y="106"/>
                  </a:cubicBezTo>
                  <a:cubicBezTo>
                    <a:pt x="178" y="47"/>
                    <a:pt x="26" y="50"/>
                    <a:pt x="24" y="49"/>
                  </a:cubicBezTo>
                  <a:cubicBezTo>
                    <a:pt x="11" y="50"/>
                    <a:pt x="1" y="39"/>
                    <a:pt x="0" y="27"/>
                  </a:cubicBezTo>
                  <a:cubicBezTo>
                    <a:pt x="0" y="14"/>
                    <a:pt x="10" y="3"/>
                    <a:pt x="23" y="3"/>
                  </a:cubicBezTo>
                  <a:cubicBezTo>
                    <a:pt x="30" y="2"/>
                    <a:pt x="192" y="0"/>
                    <a:pt x="295" y="67"/>
                  </a:cubicBezTo>
                  <a:cubicBezTo>
                    <a:pt x="306" y="74"/>
                    <a:pt x="309" y="88"/>
                    <a:pt x="302" y="99"/>
                  </a:cubicBezTo>
                  <a:cubicBezTo>
                    <a:pt x="298" y="106"/>
                    <a:pt x="290" y="110"/>
                    <a:pt x="283" y="110"/>
                  </a:cubicBezTo>
                  <a:close/>
                </a:path>
              </a:pathLst>
            </a:custGeom>
            <a:solidFill>
              <a:srgbClr val="555557"/>
            </a:solidFill>
            <a:ln w="9525">
              <a:solidFill>
                <a:schemeClr val="bg1"/>
              </a:solidFill>
              <a:round/>
              <a:headEnd/>
              <a:tailEnd/>
            </a:ln>
          </p:spPr>
          <p:txBody>
            <a:bodyPr vert="horz" wrap="square" lIns="38709" tIns="19354" rIns="38709" bIns="19354" numCol="1" anchor="t" anchorCtr="0" compatLnSpc="1">
              <a:prstTxWarp prst="textNoShape">
                <a:avLst/>
              </a:prstTxWarp>
            </a:bodyPr>
            <a:lstStyle/>
            <a:p>
              <a:pPr defTabSz="457189"/>
              <a:endParaRPr lang="nb-NO" sz="762">
                <a:solidFill>
                  <a:prstClr val="black"/>
                </a:solidFill>
                <a:latin typeface="Tahoma" panose="020B0604030504040204" pitchFamily="34" charset="0"/>
                <a:ea typeface="Tahoma" panose="020B0604030504040204" pitchFamily="34" charset="0"/>
                <a:cs typeface="Tahoma" panose="020B0604030504040204" pitchFamily="34" charset="0"/>
              </a:endParaRPr>
            </a:p>
          </p:txBody>
        </p:sp>
        <p:sp>
          <p:nvSpPr>
            <p:cNvPr id="28" name="Freeform 667">
              <a:extLst>
                <a:ext uri="{FF2B5EF4-FFF2-40B4-BE49-F238E27FC236}">
                  <a16:creationId xmlns:a16="http://schemas.microsoft.com/office/drawing/2014/main" id="{C7458068-3B40-BE4F-BA4C-460E1CF5A67C}"/>
                </a:ext>
              </a:extLst>
            </p:cNvPr>
            <p:cNvSpPr>
              <a:spLocks/>
            </p:cNvSpPr>
            <p:nvPr/>
          </p:nvSpPr>
          <p:spPr bwMode="auto">
            <a:xfrm>
              <a:off x="2559051" y="11715751"/>
              <a:ext cx="150813" cy="323850"/>
            </a:xfrm>
            <a:custGeom>
              <a:avLst/>
              <a:gdLst>
                <a:gd name="T0" fmla="*/ 26 w 366"/>
                <a:gd name="T1" fmla="*/ 780 h 780"/>
                <a:gd name="T2" fmla="*/ 3 w 366"/>
                <a:gd name="T3" fmla="*/ 757 h 780"/>
                <a:gd name="T4" fmla="*/ 3 w 366"/>
                <a:gd name="T5" fmla="*/ 453 h 780"/>
                <a:gd name="T6" fmla="*/ 85 w 366"/>
                <a:gd name="T7" fmla="*/ 273 h 780"/>
                <a:gd name="T8" fmla="*/ 320 w 366"/>
                <a:gd name="T9" fmla="*/ 167 h 780"/>
                <a:gd name="T10" fmla="*/ 320 w 366"/>
                <a:gd name="T11" fmla="*/ 23 h 780"/>
                <a:gd name="T12" fmla="*/ 343 w 366"/>
                <a:gd name="T13" fmla="*/ 0 h 780"/>
                <a:gd name="T14" fmla="*/ 366 w 366"/>
                <a:gd name="T15" fmla="*/ 23 h 780"/>
                <a:gd name="T16" fmla="*/ 366 w 366"/>
                <a:gd name="T17" fmla="*/ 182 h 780"/>
                <a:gd name="T18" fmla="*/ 352 w 366"/>
                <a:gd name="T19" fmla="*/ 204 h 780"/>
                <a:gd name="T20" fmla="*/ 107 w 366"/>
                <a:gd name="T21" fmla="*/ 314 h 780"/>
                <a:gd name="T22" fmla="*/ 49 w 366"/>
                <a:gd name="T23" fmla="*/ 453 h 780"/>
                <a:gd name="T24" fmla="*/ 49 w 366"/>
                <a:gd name="T25" fmla="*/ 757 h 780"/>
                <a:gd name="T26" fmla="*/ 26 w 366"/>
                <a:gd name="T27" fmla="*/ 780 h 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6" h="780">
                  <a:moveTo>
                    <a:pt x="26" y="780"/>
                  </a:moveTo>
                  <a:cubicBezTo>
                    <a:pt x="13" y="780"/>
                    <a:pt x="3" y="770"/>
                    <a:pt x="3" y="757"/>
                  </a:cubicBezTo>
                  <a:cubicBezTo>
                    <a:pt x="3" y="453"/>
                    <a:pt x="3" y="453"/>
                    <a:pt x="3" y="453"/>
                  </a:cubicBezTo>
                  <a:cubicBezTo>
                    <a:pt x="3" y="449"/>
                    <a:pt x="0" y="320"/>
                    <a:pt x="85" y="273"/>
                  </a:cubicBezTo>
                  <a:cubicBezTo>
                    <a:pt x="146" y="240"/>
                    <a:pt x="276" y="185"/>
                    <a:pt x="320" y="167"/>
                  </a:cubicBezTo>
                  <a:cubicBezTo>
                    <a:pt x="320" y="23"/>
                    <a:pt x="320" y="23"/>
                    <a:pt x="320" y="23"/>
                  </a:cubicBezTo>
                  <a:cubicBezTo>
                    <a:pt x="320" y="10"/>
                    <a:pt x="330" y="0"/>
                    <a:pt x="343" y="0"/>
                  </a:cubicBezTo>
                  <a:cubicBezTo>
                    <a:pt x="356" y="0"/>
                    <a:pt x="366" y="10"/>
                    <a:pt x="366" y="23"/>
                  </a:cubicBezTo>
                  <a:cubicBezTo>
                    <a:pt x="366" y="182"/>
                    <a:pt x="366" y="182"/>
                    <a:pt x="366" y="182"/>
                  </a:cubicBezTo>
                  <a:cubicBezTo>
                    <a:pt x="366" y="192"/>
                    <a:pt x="361" y="200"/>
                    <a:pt x="352" y="204"/>
                  </a:cubicBezTo>
                  <a:cubicBezTo>
                    <a:pt x="350" y="204"/>
                    <a:pt x="178" y="275"/>
                    <a:pt x="107" y="314"/>
                  </a:cubicBezTo>
                  <a:cubicBezTo>
                    <a:pt x="48" y="347"/>
                    <a:pt x="49" y="452"/>
                    <a:pt x="49" y="453"/>
                  </a:cubicBezTo>
                  <a:cubicBezTo>
                    <a:pt x="49" y="757"/>
                    <a:pt x="49" y="757"/>
                    <a:pt x="49" y="757"/>
                  </a:cubicBezTo>
                  <a:cubicBezTo>
                    <a:pt x="49" y="770"/>
                    <a:pt x="39" y="780"/>
                    <a:pt x="26" y="780"/>
                  </a:cubicBezTo>
                  <a:close/>
                </a:path>
              </a:pathLst>
            </a:custGeom>
            <a:solidFill>
              <a:srgbClr val="555557"/>
            </a:solidFill>
            <a:ln w="9525">
              <a:solidFill>
                <a:schemeClr val="bg1"/>
              </a:solidFill>
              <a:round/>
              <a:headEnd/>
              <a:tailEnd/>
            </a:ln>
          </p:spPr>
          <p:txBody>
            <a:bodyPr vert="horz" wrap="square" lIns="38709" tIns="19354" rIns="38709" bIns="19354" numCol="1" anchor="t" anchorCtr="0" compatLnSpc="1">
              <a:prstTxWarp prst="textNoShape">
                <a:avLst/>
              </a:prstTxWarp>
            </a:bodyPr>
            <a:lstStyle/>
            <a:p>
              <a:pPr defTabSz="457189"/>
              <a:endParaRPr lang="nb-NO" sz="762">
                <a:solidFill>
                  <a:prstClr val="black"/>
                </a:solidFill>
                <a:latin typeface="Tahoma" panose="020B0604030504040204" pitchFamily="34" charset="0"/>
                <a:ea typeface="Tahoma" panose="020B0604030504040204" pitchFamily="34" charset="0"/>
                <a:cs typeface="Tahoma" panose="020B0604030504040204" pitchFamily="34" charset="0"/>
              </a:endParaRPr>
            </a:p>
          </p:txBody>
        </p:sp>
      </p:grpSp>
      <p:sp>
        <p:nvSpPr>
          <p:cNvPr id="29" name="Rectangle: Rounded Corners 18">
            <a:extLst>
              <a:ext uri="{FF2B5EF4-FFF2-40B4-BE49-F238E27FC236}">
                <a16:creationId xmlns:a16="http://schemas.microsoft.com/office/drawing/2014/main" id="{AF724303-58BF-EACA-BB03-AE5E4F08A937}"/>
              </a:ext>
            </a:extLst>
          </p:cNvPr>
          <p:cNvSpPr/>
          <p:nvPr/>
        </p:nvSpPr>
        <p:spPr>
          <a:xfrm>
            <a:off x="1451113" y="1287959"/>
            <a:ext cx="3061373" cy="650233"/>
          </a:xfrm>
          <a:prstGeom prst="roundRect">
            <a:avLst/>
          </a:prstGeom>
          <a:solidFill>
            <a:srgbClr val="D72120"/>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b-NO" b="1" dirty="0">
                <a:solidFill>
                  <a:schemeClr val="bg1"/>
                </a:solidFill>
              </a:rPr>
              <a:t>GPT 3.5 - September 2021</a:t>
            </a:r>
          </a:p>
          <a:p>
            <a:pPr algn="ctr"/>
            <a:r>
              <a:rPr lang="nb-NO" sz="1600" b="1" dirty="0">
                <a:solidFill>
                  <a:schemeClr val="bg1"/>
                </a:solidFill>
                <a:ea typeface="Tahoma"/>
                <a:cs typeface="Tahoma"/>
              </a:rPr>
              <a:t>~2500 ord</a:t>
            </a:r>
          </a:p>
        </p:txBody>
      </p:sp>
      <p:sp>
        <p:nvSpPr>
          <p:cNvPr id="30" name="Rectangle: Rounded Corners 1">
            <a:extLst>
              <a:ext uri="{FF2B5EF4-FFF2-40B4-BE49-F238E27FC236}">
                <a16:creationId xmlns:a16="http://schemas.microsoft.com/office/drawing/2014/main" id="{BEECA28E-5178-DDC1-D921-7C2C090E1831}"/>
              </a:ext>
            </a:extLst>
          </p:cNvPr>
          <p:cNvSpPr/>
          <p:nvPr/>
        </p:nvSpPr>
        <p:spPr>
          <a:xfrm>
            <a:off x="7452761" y="1239384"/>
            <a:ext cx="3135726" cy="650233"/>
          </a:xfrm>
          <a:prstGeom prst="roundRect">
            <a:avLst/>
          </a:prstGeom>
          <a:solidFill>
            <a:srgbClr val="D72120"/>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b-NO" b="1" dirty="0">
                <a:solidFill>
                  <a:schemeClr val="bg1"/>
                </a:solidFill>
              </a:rPr>
              <a:t> GPT-4 Turbo – April 2023</a:t>
            </a:r>
            <a:endParaRPr lang="en-US" b="1" dirty="0">
              <a:solidFill>
                <a:schemeClr val="bg1"/>
              </a:solidFill>
              <a:ea typeface="Tahoma"/>
              <a:cs typeface="Tahoma"/>
            </a:endParaRPr>
          </a:p>
          <a:p>
            <a:pPr algn="ctr"/>
            <a:r>
              <a:rPr lang="nb-NO" sz="1600" b="1" dirty="0">
                <a:solidFill>
                  <a:schemeClr val="bg1"/>
                </a:solidFill>
                <a:ea typeface="Tahoma"/>
                <a:cs typeface="Tahoma"/>
              </a:rPr>
              <a:t>100,000 ord</a:t>
            </a:r>
          </a:p>
        </p:txBody>
      </p:sp>
      <p:sp>
        <p:nvSpPr>
          <p:cNvPr id="31" name="Rectangle: Rounded Corners 1">
            <a:extLst>
              <a:ext uri="{FF2B5EF4-FFF2-40B4-BE49-F238E27FC236}">
                <a16:creationId xmlns:a16="http://schemas.microsoft.com/office/drawing/2014/main" id="{224859AC-3553-BDB8-B81B-489940CFA72F}"/>
              </a:ext>
            </a:extLst>
          </p:cNvPr>
          <p:cNvSpPr/>
          <p:nvPr/>
        </p:nvSpPr>
        <p:spPr>
          <a:xfrm>
            <a:off x="4799462" y="1269417"/>
            <a:ext cx="2475982" cy="650233"/>
          </a:xfrm>
          <a:prstGeom prst="roundRect">
            <a:avLst/>
          </a:prstGeom>
          <a:solidFill>
            <a:srgbClr val="D72120"/>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b-NO" b="1" dirty="0">
                <a:solidFill>
                  <a:schemeClr val="bg1"/>
                </a:solidFill>
              </a:rPr>
              <a:t>GPT-4 January 2022</a:t>
            </a:r>
            <a:br>
              <a:rPr lang="nb-NO" b="1" dirty="0">
                <a:solidFill>
                  <a:schemeClr val="bg1"/>
                </a:solidFill>
                <a:ea typeface="Tahoma"/>
                <a:cs typeface="Tahoma"/>
              </a:rPr>
            </a:br>
            <a:r>
              <a:rPr lang="nb-NO" sz="1600" b="1" dirty="0">
                <a:solidFill>
                  <a:schemeClr val="bg1"/>
                </a:solidFill>
                <a:ea typeface="Tahoma"/>
                <a:cs typeface="Tahoma"/>
              </a:rPr>
              <a:t>12000 ord</a:t>
            </a:r>
            <a:endParaRPr lang="en-US" b="1" dirty="0">
              <a:solidFill>
                <a:schemeClr val="bg1"/>
              </a:solidFill>
              <a:ea typeface="Tahoma"/>
              <a:cs typeface="Tahoma"/>
            </a:endParaRPr>
          </a:p>
        </p:txBody>
      </p:sp>
      <p:sp>
        <p:nvSpPr>
          <p:cNvPr id="61" name="TextBox 60">
            <a:extLst>
              <a:ext uri="{FF2B5EF4-FFF2-40B4-BE49-F238E27FC236}">
                <a16:creationId xmlns:a16="http://schemas.microsoft.com/office/drawing/2014/main" id="{A507110D-142D-75F3-C1A2-57EF914319BC}"/>
              </a:ext>
            </a:extLst>
          </p:cNvPr>
          <p:cNvSpPr txBox="1"/>
          <p:nvPr/>
        </p:nvSpPr>
        <p:spPr>
          <a:xfrm>
            <a:off x="2623930" y="496957"/>
            <a:ext cx="6500192" cy="553998"/>
          </a:xfrm>
          <a:prstGeom prst="rect">
            <a:avLst/>
          </a:prstGeom>
          <a:noFill/>
        </p:spPr>
        <p:txBody>
          <a:bodyPr wrap="square" lIns="0" tIns="0" rIns="0" bIns="0" rtlCol="0">
            <a:spAutoFit/>
          </a:bodyPr>
          <a:lstStyle/>
          <a:p>
            <a:pPr algn="ctr"/>
            <a:r>
              <a:rPr lang="nb-NO" sz="3600" spc="-50" dirty="0">
                <a:ln w="3175">
                  <a:noFill/>
                </a:ln>
                <a:solidFill>
                  <a:schemeClr val="bg1"/>
                </a:solidFill>
                <a:latin typeface="+mj-lt"/>
                <a:cs typeface="Segoe UI" pitchFamily="34" charset="0"/>
              </a:rPr>
              <a:t>GPT Språkmodell</a:t>
            </a:r>
            <a:endParaRPr lang="en-US" sz="3600" spc="-50" dirty="0" err="1">
              <a:ln w="3175">
                <a:noFill/>
              </a:ln>
              <a:solidFill>
                <a:schemeClr val="bg1"/>
              </a:solidFill>
              <a:latin typeface="+mj-lt"/>
              <a:cs typeface="Segoe UI" pitchFamily="34" charset="0"/>
            </a:endParaRPr>
          </a:p>
        </p:txBody>
      </p:sp>
    </p:spTree>
    <p:extLst>
      <p:ext uri="{BB962C8B-B14F-4D97-AF65-F5344CB8AC3E}">
        <p14:creationId xmlns:p14="http://schemas.microsoft.com/office/powerpoint/2010/main" val="40105633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CD3F3E6-CE2C-F858-3717-B33DC5A5FF8D}"/>
              </a:ext>
            </a:extLst>
          </p:cNvPr>
          <p:cNvSpPr/>
          <p:nvPr/>
        </p:nvSpPr>
        <p:spPr>
          <a:xfrm>
            <a:off x="7761132" y="4096020"/>
            <a:ext cx="2430617" cy="1073285"/>
          </a:xfrm>
          <a:prstGeom prst="rect">
            <a:avLst/>
          </a:prstGeom>
          <a:solidFill>
            <a:schemeClr val="accent1"/>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b-NO" sz="2000" b="1" dirty="0" err="1">
                <a:solidFill>
                  <a:schemeClr val="bg1"/>
                </a:solidFill>
              </a:rPr>
              <a:t>Azure</a:t>
            </a:r>
            <a:r>
              <a:rPr lang="nb-NO" sz="2000" b="1" dirty="0">
                <a:solidFill>
                  <a:schemeClr val="bg1"/>
                </a:solidFill>
              </a:rPr>
              <a:t> </a:t>
            </a:r>
            <a:r>
              <a:rPr lang="nb-NO" sz="2000" b="1" dirty="0" err="1">
                <a:solidFill>
                  <a:schemeClr val="bg1"/>
                </a:solidFill>
              </a:rPr>
              <a:t>OpenAI</a:t>
            </a:r>
            <a:endParaRPr lang="nb-NO" sz="2000" b="1" dirty="0">
              <a:solidFill>
                <a:schemeClr val="bg1"/>
              </a:solidFill>
            </a:endParaRPr>
          </a:p>
          <a:p>
            <a:pPr algn="ctr"/>
            <a:r>
              <a:rPr lang="nb-NO" sz="2000" b="1" dirty="0">
                <a:solidFill>
                  <a:schemeClr val="bg1"/>
                </a:solidFill>
              </a:rPr>
              <a:t>via SCU</a:t>
            </a:r>
            <a:endParaRPr lang="en-US" sz="2000" b="1" dirty="0">
              <a:solidFill>
                <a:schemeClr val="bg1"/>
              </a:solidFill>
            </a:endParaRPr>
          </a:p>
        </p:txBody>
      </p:sp>
      <p:sp>
        <p:nvSpPr>
          <p:cNvPr id="31" name="Rectangle: Rounded Corners 30">
            <a:extLst>
              <a:ext uri="{FF2B5EF4-FFF2-40B4-BE49-F238E27FC236}">
                <a16:creationId xmlns:a16="http://schemas.microsoft.com/office/drawing/2014/main" id="{904DE0BF-F3DA-FFCE-8B9F-D0083F05F4BD}"/>
              </a:ext>
            </a:extLst>
          </p:cNvPr>
          <p:cNvSpPr/>
          <p:nvPr/>
        </p:nvSpPr>
        <p:spPr>
          <a:xfrm>
            <a:off x="873342" y="1511030"/>
            <a:ext cx="3614351" cy="1050587"/>
          </a:xfrm>
          <a:prstGeom prst="roundRect">
            <a:avLst/>
          </a:prstGeom>
          <a:solidFill>
            <a:schemeClr val="accent1"/>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b-NO" sz="2000" b="1" i="1" dirty="0">
                <a:solidFill>
                  <a:schemeClr val="bg1"/>
                </a:solidFill>
              </a:rPr>
              <a:t>Hva er status på brukerkontoen msandbu i Entra ID?</a:t>
            </a:r>
            <a:endParaRPr lang="en-US" sz="2000" b="1" i="1" dirty="0">
              <a:solidFill>
                <a:schemeClr val="bg1"/>
              </a:solidFill>
            </a:endParaRPr>
          </a:p>
        </p:txBody>
      </p:sp>
      <p:pic>
        <p:nvPicPr>
          <p:cNvPr id="15" name="Picture 2">
            <a:extLst>
              <a:ext uri="{FF2B5EF4-FFF2-40B4-BE49-F238E27FC236}">
                <a16:creationId xmlns:a16="http://schemas.microsoft.com/office/drawing/2014/main" id="{4FAA7A8D-8195-53D5-8E27-B0E4C263BD2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261" y="2772136"/>
            <a:ext cx="1856054" cy="1856054"/>
          </a:xfrm>
          <a:prstGeom prst="rect">
            <a:avLst/>
          </a:prstGeom>
          <a:noFill/>
          <a:ln>
            <a:noFill/>
          </a:ln>
        </p:spPr>
      </p:pic>
      <p:cxnSp>
        <p:nvCxnSpPr>
          <p:cNvPr id="17" name="Connector: Elbow 16">
            <a:extLst>
              <a:ext uri="{FF2B5EF4-FFF2-40B4-BE49-F238E27FC236}">
                <a16:creationId xmlns:a16="http://schemas.microsoft.com/office/drawing/2014/main" id="{049779D9-2F85-40ED-A771-9881517F7F57}"/>
              </a:ext>
            </a:extLst>
          </p:cNvPr>
          <p:cNvCxnSpPr>
            <a:cxnSpLocks/>
            <a:stCxn id="31" idx="1"/>
          </p:cNvCxnSpPr>
          <p:nvPr/>
        </p:nvCxnSpPr>
        <p:spPr>
          <a:xfrm rot="10800000" flipV="1">
            <a:off x="765258" y="2036323"/>
            <a:ext cx="108085" cy="914387"/>
          </a:xfrm>
          <a:prstGeom prst="bentConnector2">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5" name="Rectangle: Rounded Corners 4">
            <a:extLst>
              <a:ext uri="{FF2B5EF4-FFF2-40B4-BE49-F238E27FC236}">
                <a16:creationId xmlns:a16="http://schemas.microsoft.com/office/drawing/2014/main" id="{9F0EA3D9-6437-2C03-BA6C-4EF9D78F346C}"/>
              </a:ext>
            </a:extLst>
          </p:cNvPr>
          <p:cNvSpPr/>
          <p:nvPr/>
        </p:nvSpPr>
        <p:spPr>
          <a:xfrm>
            <a:off x="816193" y="5038927"/>
            <a:ext cx="2906259" cy="1251625"/>
          </a:xfrm>
          <a:prstGeom prst="roundRect">
            <a:avLst/>
          </a:prstGeom>
          <a:solidFill>
            <a:schemeClr val="accent1"/>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b-NO" sz="2000" b="1" i="1" dirty="0">
                <a:solidFill>
                  <a:schemeClr val="bg1"/>
                </a:solidFill>
              </a:rPr>
              <a:t>Msandbu er brukerkontoen til Marius Sandbu og den er aktiv</a:t>
            </a:r>
            <a:endParaRPr lang="en-US" sz="2000" b="1" i="1" dirty="0">
              <a:solidFill>
                <a:schemeClr val="bg1"/>
              </a:solidFill>
            </a:endParaRPr>
          </a:p>
        </p:txBody>
      </p:sp>
      <p:cxnSp>
        <p:nvCxnSpPr>
          <p:cNvPr id="20" name="Connector: Elbow 19">
            <a:extLst>
              <a:ext uri="{FF2B5EF4-FFF2-40B4-BE49-F238E27FC236}">
                <a16:creationId xmlns:a16="http://schemas.microsoft.com/office/drawing/2014/main" id="{EA73C3F5-706C-D80C-D1DD-974C8CBAC6BD}"/>
              </a:ext>
            </a:extLst>
          </p:cNvPr>
          <p:cNvCxnSpPr>
            <a:cxnSpLocks/>
            <a:stCxn id="5" idx="1"/>
          </p:cNvCxnSpPr>
          <p:nvPr/>
        </p:nvCxnSpPr>
        <p:spPr>
          <a:xfrm rot="10800000">
            <a:off x="771469" y="4532836"/>
            <a:ext cx="44725" cy="1131904"/>
          </a:xfrm>
          <a:prstGeom prst="bentConnector2">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5" name="Rectangle: Rounded Corners 24">
            <a:extLst>
              <a:ext uri="{FF2B5EF4-FFF2-40B4-BE49-F238E27FC236}">
                <a16:creationId xmlns:a16="http://schemas.microsoft.com/office/drawing/2014/main" id="{57A2756E-D88B-08D5-65DE-8822347B7D86}"/>
              </a:ext>
            </a:extLst>
          </p:cNvPr>
          <p:cNvSpPr/>
          <p:nvPr/>
        </p:nvSpPr>
        <p:spPr>
          <a:xfrm>
            <a:off x="3871608" y="3194138"/>
            <a:ext cx="2412459" cy="878510"/>
          </a:xfrm>
          <a:prstGeom prst="roundRect">
            <a:avLst/>
          </a:prstGeom>
          <a:solidFill>
            <a:schemeClr val="accent1"/>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b-NO" sz="2400" b="1" dirty="0">
                <a:solidFill>
                  <a:schemeClr val="bg1"/>
                </a:solidFill>
              </a:rPr>
              <a:t>Generer JSON output</a:t>
            </a:r>
            <a:endParaRPr lang="en-US" sz="2400" b="1" dirty="0">
              <a:solidFill>
                <a:schemeClr val="bg1"/>
              </a:solidFill>
            </a:endParaRPr>
          </a:p>
        </p:txBody>
      </p:sp>
      <p:cxnSp>
        <p:nvCxnSpPr>
          <p:cNvPr id="37" name="Connector: Elbow 36">
            <a:extLst>
              <a:ext uri="{FF2B5EF4-FFF2-40B4-BE49-F238E27FC236}">
                <a16:creationId xmlns:a16="http://schemas.microsoft.com/office/drawing/2014/main" id="{A78B20C3-A5E6-A492-9BDE-DDFD33F45371}"/>
              </a:ext>
            </a:extLst>
          </p:cNvPr>
          <p:cNvCxnSpPr>
            <a:cxnSpLocks/>
            <a:stCxn id="25" idx="2"/>
            <a:endCxn id="5" idx="3"/>
          </p:cNvCxnSpPr>
          <p:nvPr/>
        </p:nvCxnSpPr>
        <p:spPr>
          <a:xfrm rot="5400000">
            <a:off x="3604099" y="4191001"/>
            <a:ext cx="1592092" cy="1355386"/>
          </a:xfrm>
          <a:prstGeom prst="bentConnector2">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Connector: Elbow 42">
            <a:extLst>
              <a:ext uri="{FF2B5EF4-FFF2-40B4-BE49-F238E27FC236}">
                <a16:creationId xmlns:a16="http://schemas.microsoft.com/office/drawing/2014/main" id="{CAE54308-F1D8-562E-D253-6AB430CEBBAA}"/>
              </a:ext>
            </a:extLst>
          </p:cNvPr>
          <p:cNvCxnSpPr>
            <a:cxnSpLocks/>
            <a:stCxn id="31" idx="3"/>
            <a:endCxn id="25" idx="0"/>
          </p:cNvCxnSpPr>
          <p:nvPr/>
        </p:nvCxnSpPr>
        <p:spPr>
          <a:xfrm>
            <a:off x="4487693" y="2036324"/>
            <a:ext cx="590145" cy="1157814"/>
          </a:xfrm>
          <a:prstGeom prst="bentConnector2">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Connector: Elbow 48">
            <a:extLst>
              <a:ext uri="{FF2B5EF4-FFF2-40B4-BE49-F238E27FC236}">
                <a16:creationId xmlns:a16="http://schemas.microsoft.com/office/drawing/2014/main" id="{9C9D19FE-9ABD-5BB2-FDF5-1DC4D63719D5}"/>
              </a:ext>
            </a:extLst>
          </p:cNvPr>
          <p:cNvCxnSpPr>
            <a:cxnSpLocks/>
            <a:stCxn id="25" idx="3"/>
            <a:endCxn id="8" idx="1"/>
          </p:cNvCxnSpPr>
          <p:nvPr/>
        </p:nvCxnSpPr>
        <p:spPr>
          <a:xfrm>
            <a:off x="6284067" y="3633393"/>
            <a:ext cx="1477065" cy="999270"/>
          </a:xfrm>
          <a:prstGeom prst="bentConnector3">
            <a:avLst>
              <a:gd name="adj1" fmla="val 50000"/>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20531620-F5B5-F7B4-4E06-C5C098B8F08D}"/>
              </a:ext>
            </a:extLst>
          </p:cNvPr>
          <p:cNvSpPr/>
          <p:nvPr/>
        </p:nvSpPr>
        <p:spPr>
          <a:xfrm>
            <a:off x="7782358" y="1585973"/>
            <a:ext cx="2383992" cy="944285"/>
          </a:xfrm>
          <a:prstGeom prst="rect">
            <a:avLst/>
          </a:prstGeom>
          <a:solidFill>
            <a:schemeClr val="accent1"/>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b-NO" sz="2000" b="1" dirty="0">
                <a:solidFill>
                  <a:schemeClr val="bg1"/>
                </a:solidFill>
              </a:rPr>
              <a:t>Graph API</a:t>
            </a:r>
            <a:endParaRPr lang="en-US" sz="2000" b="1" dirty="0">
              <a:solidFill>
                <a:schemeClr val="bg1"/>
              </a:solidFill>
            </a:endParaRPr>
          </a:p>
        </p:txBody>
      </p:sp>
      <p:cxnSp>
        <p:nvCxnSpPr>
          <p:cNvPr id="3" name="Connector: Elbow 2">
            <a:extLst>
              <a:ext uri="{FF2B5EF4-FFF2-40B4-BE49-F238E27FC236}">
                <a16:creationId xmlns:a16="http://schemas.microsoft.com/office/drawing/2014/main" id="{89E62C4F-C186-982E-2ED2-72674D2106AF}"/>
              </a:ext>
            </a:extLst>
          </p:cNvPr>
          <p:cNvCxnSpPr>
            <a:cxnSpLocks/>
          </p:cNvCxnSpPr>
          <p:nvPr/>
        </p:nvCxnSpPr>
        <p:spPr>
          <a:xfrm flipV="1">
            <a:off x="6245157" y="2064601"/>
            <a:ext cx="1666903" cy="1424386"/>
          </a:xfrm>
          <a:prstGeom prst="bentConnector3">
            <a:avLst>
              <a:gd name="adj1" fmla="val 73624"/>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AFAF73B-3E2D-929D-2914-DFC13AFB8684}"/>
              </a:ext>
            </a:extLst>
          </p:cNvPr>
          <p:cNvSpPr txBox="1"/>
          <p:nvPr/>
        </p:nvSpPr>
        <p:spPr>
          <a:xfrm>
            <a:off x="6074747" y="826736"/>
            <a:ext cx="5859293" cy="707886"/>
          </a:xfrm>
          <a:prstGeom prst="rect">
            <a:avLst/>
          </a:prstGeom>
          <a:noFill/>
        </p:spPr>
        <p:txBody>
          <a:bodyPr wrap="square">
            <a:spAutoFit/>
          </a:bodyPr>
          <a:lstStyle/>
          <a:p>
            <a:r>
              <a:rPr lang="en-US" sz="2000" b="1" dirty="0">
                <a:solidFill>
                  <a:srgbClr val="FF0000"/>
                </a:solidFill>
                <a:latin typeface="Consolas" panose="020B0609020204030204" pitchFamily="49" charset="0"/>
              </a:rPr>
              <a:t>skills</a:t>
            </a:r>
            <a:r>
              <a:rPr lang="en-US" sz="2000" b="1" dirty="0">
                <a:solidFill>
                  <a:srgbClr val="CCCCCC"/>
                </a:solidFill>
                <a:effectLst/>
                <a:latin typeface="Consolas" panose="020B0609020204030204" pitchFamily="49" charset="0"/>
              </a:rPr>
              <a:t> </a:t>
            </a:r>
            <a:r>
              <a:rPr lang="en-US" sz="2000" b="1" dirty="0">
                <a:solidFill>
                  <a:srgbClr val="D4D4D4"/>
                </a:solidFill>
                <a:effectLst/>
                <a:latin typeface="Consolas" panose="020B0609020204030204" pitchFamily="49" charset="0"/>
              </a:rPr>
              <a:t>=</a:t>
            </a:r>
            <a:r>
              <a:rPr lang="en-US" sz="2000" b="1" dirty="0">
                <a:solidFill>
                  <a:srgbClr val="CCCCCC"/>
                </a:solidFill>
                <a:effectLst/>
                <a:latin typeface="Consolas" panose="020B0609020204030204" pitchFamily="49" charset="0"/>
              </a:rPr>
              <a:t> [</a:t>
            </a:r>
          </a:p>
          <a:p>
            <a:r>
              <a:rPr lang="en-US" sz="2000" b="1" dirty="0">
                <a:solidFill>
                  <a:srgbClr val="FF0000"/>
                </a:solidFill>
                <a:effectLst/>
                <a:latin typeface="Consolas" panose="020B0609020204030204" pitchFamily="49" charset="0"/>
              </a:rPr>
              <a:t>        "name": “</a:t>
            </a:r>
            <a:r>
              <a:rPr lang="en-US" sz="2000" b="1" dirty="0" err="1">
                <a:solidFill>
                  <a:srgbClr val="FF0000"/>
                </a:solidFill>
                <a:effectLst/>
                <a:latin typeface="Consolas" panose="020B0609020204030204" pitchFamily="49" charset="0"/>
              </a:rPr>
              <a:t>GetEntraUserDetails</a:t>
            </a:r>
            <a:r>
              <a:rPr lang="en-US" sz="2000" b="1" dirty="0">
                <a:solidFill>
                  <a:srgbClr val="CE9178"/>
                </a:solidFill>
                <a:latin typeface="Consolas" panose="020B0609020204030204" pitchFamily="49" charset="0"/>
              </a:rPr>
              <a:t>”</a:t>
            </a:r>
            <a:endParaRPr lang="en-US" sz="2000" b="1" dirty="0">
              <a:solidFill>
                <a:srgbClr val="CCCCCC"/>
              </a:solidFill>
              <a:effectLst/>
              <a:latin typeface="Consolas" panose="020B0609020204030204" pitchFamily="49" charset="0"/>
            </a:endParaRPr>
          </a:p>
        </p:txBody>
      </p:sp>
      <p:sp>
        <p:nvSpPr>
          <p:cNvPr id="24" name="Title 2">
            <a:extLst>
              <a:ext uri="{FF2B5EF4-FFF2-40B4-BE49-F238E27FC236}">
                <a16:creationId xmlns:a16="http://schemas.microsoft.com/office/drawing/2014/main" id="{54CFB735-DCBD-A863-7124-F7D8D40F0C8B}"/>
              </a:ext>
            </a:extLst>
          </p:cNvPr>
          <p:cNvSpPr>
            <a:spLocks noGrp="1"/>
          </p:cNvSpPr>
          <p:nvPr>
            <p:ph type="title"/>
          </p:nvPr>
        </p:nvSpPr>
        <p:spPr>
          <a:xfrm>
            <a:off x="498569" y="120570"/>
            <a:ext cx="5597431" cy="1261897"/>
          </a:xfrm>
        </p:spPr>
        <p:txBody>
          <a:bodyPr/>
          <a:lstStyle/>
          <a:p>
            <a:r>
              <a:rPr lang="nb-NO" dirty="0"/>
              <a:t>GPT og Functions/Skills</a:t>
            </a:r>
            <a:endParaRPr lang="en-US" dirty="0"/>
          </a:p>
        </p:txBody>
      </p:sp>
      <p:sp>
        <p:nvSpPr>
          <p:cNvPr id="30" name="TextBox 29">
            <a:extLst>
              <a:ext uri="{FF2B5EF4-FFF2-40B4-BE49-F238E27FC236}">
                <a16:creationId xmlns:a16="http://schemas.microsoft.com/office/drawing/2014/main" id="{941A2D73-DA38-B0EC-C3D4-947212372AA3}"/>
              </a:ext>
            </a:extLst>
          </p:cNvPr>
          <p:cNvSpPr txBox="1"/>
          <p:nvPr/>
        </p:nvSpPr>
        <p:spPr>
          <a:xfrm>
            <a:off x="7518269" y="3303906"/>
            <a:ext cx="2292263" cy="707886"/>
          </a:xfrm>
          <a:prstGeom prst="rect">
            <a:avLst/>
          </a:prstGeom>
          <a:noFill/>
        </p:spPr>
        <p:txBody>
          <a:bodyPr wrap="square" rtlCol="0">
            <a:spAutoFit/>
          </a:bodyPr>
          <a:lstStyle/>
          <a:p>
            <a:r>
              <a:rPr lang="nb-NO" sz="2000" b="1" dirty="0">
                <a:solidFill>
                  <a:srgbClr val="FF0000"/>
                </a:solidFill>
                <a:latin typeface="Consolas" panose="020B0609020204030204" pitchFamily="49" charset="0"/>
              </a:rPr>
              <a:t>Graph Respons til SCU</a:t>
            </a:r>
            <a:endParaRPr lang="en-US" sz="2000" b="1" dirty="0">
              <a:solidFill>
                <a:srgbClr val="FF0000"/>
              </a:solidFill>
              <a:latin typeface="Consolas" panose="020B0609020204030204" pitchFamily="49" charset="0"/>
            </a:endParaRPr>
          </a:p>
        </p:txBody>
      </p:sp>
      <p:sp>
        <p:nvSpPr>
          <p:cNvPr id="7" name="TextBox 6">
            <a:extLst>
              <a:ext uri="{FF2B5EF4-FFF2-40B4-BE49-F238E27FC236}">
                <a16:creationId xmlns:a16="http://schemas.microsoft.com/office/drawing/2014/main" id="{9F8BD481-DD4B-A14C-F03E-7AB5EECFF839}"/>
              </a:ext>
            </a:extLst>
          </p:cNvPr>
          <p:cNvSpPr txBox="1"/>
          <p:nvPr/>
        </p:nvSpPr>
        <p:spPr>
          <a:xfrm>
            <a:off x="5060905" y="2551858"/>
            <a:ext cx="6851324" cy="923330"/>
          </a:xfrm>
          <a:prstGeom prst="rect">
            <a:avLst/>
          </a:prstGeom>
          <a:noFill/>
        </p:spPr>
        <p:txBody>
          <a:bodyPr wrap="square">
            <a:spAutoFit/>
          </a:bodyPr>
          <a:lstStyle/>
          <a:p>
            <a:r>
              <a:rPr lang="en-US" sz="1800" b="1" dirty="0" err="1">
                <a:solidFill>
                  <a:srgbClr val="FF0000"/>
                </a:solidFill>
                <a:latin typeface="Consolas" panose="020B0609020204030204" pitchFamily="49" charset="0"/>
              </a:rPr>
              <a:t>Evaluer</a:t>
            </a:r>
            <a:r>
              <a:rPr lang="en-US" sz="1800" b="1" dirty="0">
                <a:solidFill>
                  <a:srgbClr val="FF0000"/>
                </a:solidFill>
                <a:latin typeface="Consolas" panose="020B0609020204030204" pitchFamily="49" charset="0"/>
              </a:rPr>
              <a:t> </a:t>
            </a:r>
            <a:r>
              <a:rPr lang="en-US" sz="1800" b="1" dirty="0" err="1">
                <a:solidFill>
                  <a:srgbClr val="FF0000"/>
                </a:solidFill>
                <a:latin typeface="Consolas" panose="020B0609020204030204" pitchFamily="49" charset="0"/>
              </a:rPr>
              <a:t>hvilken</a:t>
            </a:r>
            <a:r>
              <a:rPr lang="en-US" sz="1800" b="1" dirty="0">
                <a:solidFill>
                  <a:srgbClr val="FF0000"/>
                </a:solidFill>
                <a:latin typeface="Consolas" panose="020B0609020204030204" pitchFamily="49" charset="0"/>
              </a:rPr>
              <a:t> </a:t>
            </a:r>
            <a:br>
              <a:rPr lang="en-US" sz="1800" b="1" dirty="0">
                <a:solidFill>
                  <a:srgbClr val="FF0000"/>
                </a:solidFill>
                <a:latin typeface="Consolas" panose="020B0609020204030204" pitchFamily="49" charset="0"/>
              </a:rPr>
            </a:br>
            <a:r>
              <a:rPr lang="en-US" sz="1800" b="1" dirty="0">
                <a:solidFill>
                  <a:srgbClr val="FF0000"/>
                </a:solidFill>
                <a:latin typeface="Consolas" panose="020B0609020204030204" pitchFamily="49" charset="0"/>
              </a:rPr>
              <a:t>Skill </a:t>
            </a:r>
            <a:r>
              <a:rPr lang="en-US" sz="1800" b="1" dirty="0" err="1">
                <a:solidFill>
                  <a:srgbClr val="FF0000"/>
                </a:solidFill>
                <a:latin typeface="Consolas" panose="020B0609020204030204" pitchFamily="49" charset="0"/>
              </a:rPr>
              <a:t>skal</a:t>
            </a:r>
            <a:r>
              <a:rPr lang="en-US" sz="1800" b="1" dirty="0">
                <a:solidFill>
                  <a:srgbClr val="FF0000"/>
                </a:solidFill>
                <a:latin typeface="Consolas" panose="020B0609020204030204" pitchFamily="49" charset="0"/>
              </a:rPr>
              <a:t> </a:t>
            </a:r>
            <a:r>
              <a:rPr lang="en-US" sz="1800" b="1" dirty="0" err="1">
                <a:solidFill>
                  <a:srgbClr val="FF0000"/>
                </a:solidFill>
                <a:latin typeface="Consolas" panose="020B0609020204030204" pitchFamily="49" charset="0"/>
              </a:rPr>
              <a:t>brukes</a:t>
            </a:r>
            <a:br>
              <a:rPr lang="en-US" b="1" dirty="0">
                <a:solidFill>
                  <a:srgbClr val="FF0000"/>
                </a:solidFill>
                <a:latin typeface="Consolas" panose="020B0609020204030204" pitchFamily="49" charset="0"/>
              </a:rPr>
            </a:br>
            <a:endParaRPr lang="en-US" dirty="0"/>
          </a:p>
        </p:txBody>
      </p:sp>
      <p:sp>
        <p:nvSpPr>
          <p:cNvPr id="4" name="Rectangle: Rounded Corners 3">
            <a:extLst>
              <a:ext uri="{FF2B5EF4-FFF2-40B4-BE49-F238E27FC236}">
                <a16:creationId xmlns:a16="http://schemas.microsoft.com/office/drawing/2014/main" id="{30E9FA52-074F-AFB2-6125-6048155BCD92}"/>
              </a:ext>
            </a:extLst>
          </p:cNvPr>
          <p:cNvSpPr/>
          <p:nvPr/>
        </p:nvSpPr>
        <p:spPr>
          <a:xfrm>
            <a:off x="4375825" y="5383690"/>
            <a:ext cx="3738664" cy="878510"/>
          </a:xfrm>
          <a:prstGeom prst="roundRect">
            <a:avLst/>
          </a:prstGeom>
          <a:solidFill>
            <a:srgbClr val="D83B01"/>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b-NO" sz="2400" b="1" dirty="0">
                <a:solidFill>
                  <a:schemeClr val="bg1"/>
                </a:solidFill>
              </a:rPr>
              <a:t>Den bruker bare en skill om gangen i en prompt</a:t>
            </a:r>
            <a:endParaRPr lang="en-US" sz="2400" b="1" dirty="0">
              <a:solidFill>
                <a:schemeClr val="bg1"/>
              </a:solidFill>
            </a:endParaRPr>
          </a:p>
        </p:txBody>
      </p:sp>
    </p:spTree>
    <p:extLst>
      <p:ext uri="{BB962C8B-B14F-4D97-AF65-F5344CB8AC3E}">
        <p14:creationId xmlns:p14="http://schemas.microsoft.com/office/powerpoint/2010/main" val="32146261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3CA6E23-4A4D-8F14-B3E3-7025A7FC8FD4}"/>
              </a:ext>
            </a:extLst>
          </p:cNvPr>
          <p:cNvSpPr>
            <a:spLocks noGrp="1"/>
          </p:cNvSpPr>
          <p:nvPr>
            <p:ph sz="quarter" idx="10"/>
          </p:nvPr>
        </p:nvSpPr>
        <p:spPr>
          <a:xfrm>
            <a:off x="489290" y="1701799"/>
            <a:ext cx="11198620" cy="3976473"/>
          </a:xfrm>
        </p:spPr>
        <p:txBody>
          <a:bodyPr/>
          <a:lstStyle/>
          <a:p>
            <a:r>
              <a:rPr lang="nb-NO" b="1" dirty="0"/>
              <a:t>Microsoft plugins </a:t>
            </a:r>
            <a:r>
              <a:rPr lang="nb-NO" dirty="0"/>
              <a:t>(bruker on-behalf autentisering)</a:t>
            </a:r>
          </a:p>
          <a:p>
            <a:r>
              <a:rPr lang="nb-NO" b="1" dirty="0"/>
              <a:t>Azure AI Search </a:t>
            </a:r>
            <a:r>
              <a:rPr lang="nb-NO" dirty="0"/>
              <a:t>(Bruk mot dine egne datakilder)</a:t>
            </a:r>
          </a:p>
          <a:p>
            <a:pPr lvl="1"/>
            <a:r>
              <a:rPr lang="nb-NO" dirty="0"/>
              <a:t>Sikkerhetshåndbok eller annen data man har </a:t>
            </a:r>
          </a:p>
          <a:p>
            <a:pPr lvl="1"/>
            <a:r>
              <a:rPr lang="nb-NO" dirty="0"/>
              <a:t>Seperat tjeneste</a:t>
            </a:r>
          </a:p>
          <a:p>
            <a:pPr lvl="1"/>
            <a:r>
              <a:rPr lang="nb-NO" dirty="0"/>
              <a:t>Må kalles spesifikt via «</a:t>
            </a:r>
            <a:r>
              <a:rPr lang="nb-NO" b="1" dirty="0"/>
              <a:t>Azure AI Search</a:t>
            </a:r>
            <a:r>
              <a:rPr lang="nb-NO" dirty="0"/>
              <a:t>» </a:t>
            </a:r>
          </a:p>
          <a:p>
            <a:r>
              <a:rPr lang="nb-NO" b="1" dirty="0"/>
              <a:t>3.Parts løsninger </a:t>
            </a:r>
            <a:r>
              <a:rPr lang="nb-NO" dirty="0"/>
              <a:t>(Service Now) </a:t>
            </a:r>
          </a:p>
          <a:p>
            <a:pPr lvl="1"/>
            <a:r>
              <a:rPr lang="nb-NO" dirty="0"/>
              <a:t>Krever ofte egne integrasjoner (API nøkler)</a:t>
            </a:r>
          </a:p>
          <a:p>
            <a:r>
              <a:rPr lang="nb-NO" b="1" dirty="0"/>
              <a:t>Copilot for Security plugin</a:t>
            </a:r>
          </a:p>
          <a:p>
            <a:r>
              <a:rPr lang="nb-NO" b="1" dirty="0"/>
              <a:t>Kan også laste opp egen data (20mb)</a:t>
            </a:r>
            <a:endParaRPr lang="en-US" b="1" dirty="0"/>
          </a:p>
        </p:txBody>
      </p:sp>
      <p:sp>
        <p:nvSpPr>
          <p:cNvPr id="3" name="Title 2">
            <a:extLst>
              <a:ext uri="{FF2B5EF4-FFF2-40B4-BE49-F238E27FC236}">
                <a16:creationId xmlns:a16="http://schemas.microsoft.com/office/drawing/2014/main" id="{95271C17-0B65-B317-0253-4D91E57CFABE}"/>
              </a:ext>
            </a:extLst>
          </p:cNvPr>
          <p:cNvSpPr>
            <a:spLocks noGrp="1"/>
          </p:cNvSpPr>
          <p:nvPr>
            <p:ph type="title"/>
          </p:nvPr>
        </p:nvSpPr>
        <p:spPr/>
        <p:txBody>
          <a:bodyPr/>
          <a:lstStyle/>
          <a:p>
            <a:r>
              <a:rPr lang="nb-NO" dirty="0"/>
              <a:t>Integrasjoner og plugins</a:t>
            </a:r>
            <a:endParaRPr lang="en-US" dirty="0"/>
          </a:p>
        </p:txBody>
      </p:sp>
      <p:pic>
        <p:nvPicPr>
          <p:cNvPr id="5" name="Picture 4">
            <a:extLst>
              <a:ext uri="{FF2B5EF4-FFF2-40B4-BE49-F238E27FC236}">
                <a16:creationId xmlns:a16="http://schemas.microsoft.com/office/drawing/2014/main" id="{2B1B7285-B306-2DCC-F749-20ED7B7B855C}"/>
              </a:ext>
            </a:extLst>
          </p:cNvPr>
          <p:cNvPicPr>
            <a:picLocks noChangeAspect="1"/>
          </p:cNvPicPr>
          <p:nvPr/>
        </p:nvPicPr>
        <p:blipFill>
          <a:blip r:embed="rId2"/>
          <a:stretch>
            <a:fillRect/>
          </a:stretch>
        </p:blipFill>
        <p:spPr>
          <a:xfrm>
            <a:off x="6295682" y="2837118"/>
            <a:ext cx="5602423" cy="2225146"/>
          </a:xfrm>
          <a:prstGeom prst="rect">
            <a:avLst/>
          </a:prstGeom>
        </p:spPr>
      </p:pic>
    </p:spTree>
    <p:extLst>
      <p:ext uri="{BB962C8B-B14F-4D97-AF65-F5344CB8AC3E}">
        <p14:creationId xmlns:p14="http://schemas.microsoft.com/office/powerpoint/2010/main" val="124957215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ffice-t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Microsoft Security template">
  <a:themeElements>
    <a:clrScheme name="Microsoft Security">
      <a:dk1>
        <a:srgbClr val="000000"/>
      </a:dk1>
      <a:lt1>
        <a:srgbClr val="FFFFFF"/>
      </a:lt1>
      <a:dk2>
        <a:srgbClr val="243A5E"/>
      </a:dk2>
      <a:lt2>
        <a:srgbClr val="E6E6E6"/>
      </a:lt2>
      <a:accent1>
        <a:srgbClr val="0078D4"/>
      </a:accent1>
      <a:accent2>
        <a:srgbClr val="FFB900"/>
      </a:accent2>
      <a:accent3>
        <a:srgbClr val="107C10"/>
      </a:accent3>
      <a:accent4>
        <a:srgbClr val="737373"/>
      </a:accent4>
      <a:accent5>
        <a:srgbClr val="9BF00B"/>
      </a:accent5>
      <a:accent6>
        <a:srgbClr val="50E6FF"/>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Security_BrandTemplate_v10.potx" id="{FA44F287-60BB-48C7-B80C-62BD5504555E}" vid="{676AD5CD-2562-4982-A575-5107351C6BEE}"/>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6312</TotalTime>
  <Words>1087</Words>
  <Application>Microsoft Macintosh PowerPoint</Application>
  <PresentationFormat>Widescreen</PresentationFormat>
  <Paragraphs>198</Paragraphs>
  <Slides>18</Slides>
  <Notes>2</Notes>
  <HiddenSlides>0</HiddenSlides>
  <MMClips>0</MMClips>
  <ScaleCrop>false</ScaleCrop>
  <HeadingPairs>
    <vt:vector size="6" baseType="variant">
      <vt:variant>
        <vt:lpstr>Brukte skrifter</vt:lpstr>
      </vt:variant>
      <vt:variant>
        <vt:i4>11</vt:i4>
      </vt:variant>
      <vt:variant>
        <vt:lpstr>Tema</vt:lpstr>
      </vt:variant>
      <vt:variant>
        <vt:i4>2</vt:i4>
      </vt:variant>
      <vt:variant>
        <vt:lpstr>Lysbildetitler</vt:lpstr>
      </vt:variant>
      <vt:variant>
        <vt:i4>18</vt:i4>
      </vt:variant>
    </vt:vector>
  </HeadingPairs>
  <TitlesOfParts>
    <vt:vector size="31" baseType="lpstr">
      <vt:lpstr>Aptos</vt:lpstr>
      <vt:lpstr>Arial</vt:lpstr>
      <vt:lpstr>Calibri</vt:lpstr>
      <vt:lpstr>Calibri Light</vt:lpstr>
      <vt:lpstr>Consolas</vt:lpstr>
      <vt:lpstr>Courier New</vt:lpstr>
      <vt:lpstr>Segoe UI</vt:lpstr>
      <vt:lpstr>Segoe UI Semibold</vt:lpstr>
      <vt:lpstr>Segoe UI Variable Text Semibold</vt:lpstr>
      <vt:lpstr>Tahoma</vt:lpstr>
      <vt:lpstr>Wingdings</vt:lpstr>
      <vt:lpstr>Office-tema</vt:lpstr>
      <vt:lpstr>Microsoft Security template</vt:lpstr>
      <vt:lpstr>Hvordan få mest mulig ut av  Copilot for Security?</vt:lpstr>
      <vt:lpstr>Det er mer en plattform med data og integrasjoner...</vt:lpstr>
      <vt:lpstr>Hvordan funker Security Copilot? </vt:lpstr>
      <vt:lpstr>Ha styring på Copilot Compute Capacity</vt:lpstr>
      <vt:lpstr>Fine-tuning</vt:lpstr>
      <vt:lpstr>Hvordan funker Security Copilot? </vt:lpstr>
      <vt:lpstr>PowerPoint-presentasjon</vt:lpstr>
      <vt:lpstr>GPT og Functions/Skills</vt:lpstr>
      <vt:lpstr>Integrasjoner og plugins</vt:lpstr>
      <vt:lpstr>Copilot for Security Plugin</vt:lpstr>
      <vt:lpstr>Copilot Security plugin</vt:lpstr>
      <vt:lpstr>Copilot Security plugin - KQL</vt:lpstr>
      <vt:lpstr>Integrasjoner mot egne kilder med RAG (AI Search)</vt:lpstr>
      <vt:lpstr>Integrasjoner mot egne datakilder</vt:lpstr>
      <vt:lpstr>Hvordan skrive riktig prompt</vt:lpstr>
      <vt:lpstr>Hvordan skrive riktig prompt</vt:lpstr>
      <vt:lpstr>Promptbook</vt:lpstr>
      <vt:lpstr>Det er fortsatt generativ AI på godt og vondt...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Copilot for Security</dc:title>
  <dc:creator>Kjetil Nordlund</dc:creator>
  <cp:lastModifiedBy>SANDBU Marius</cp:lastModifiedBy>
  <cp:revision>14</cp:revision>
  <dcterms:created xsi:type="dcterms:W3CDTF">2024-04-11T10:32:28Z</dcterms:created>
  <dcterms:modified xsi:type="dcterms:W3CDTF">2024-04-16T09:29:38Z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c5e6e129-f928-4a05-ae32-d838f6b21bdd_Enabled">
    <vt:lpwstr>true</vt:lpwstr>
  </property>
  <property fmtid="{D5CDD505-2E9C-101B-9397-08002B2CF9AE}" pid="3" name="MSIP_Label_c5e6e129-f928-4a05-ae32-d838f6b21bdd_SetDate">
    <vt:lpwstr>2024-04-11T12:47:55Z</vt:lpwstr>
  </property>
  <property fmtid="{D5CDD505-2E9C-101B-9397-08002B2CF9AE}" pid="4" name="MSIP_Label_c5e6e129-f928-4a05-ae32-d838f6b21bdd_Method">
    <vt:lpwstr>Standard</vt:lpwstr>
  </property>
  <property fmtid="{D5CDD505-2E9C-101B-9397-08002B2CF9AE}" pid="5" name="MSIP_Label_c5e6e129-f928-4a05-ae32-d838f6b21bdd_Name">
    <vt:lpwstr>EN Restricted use</vt:lpwstr>
  </property>
  <property fmtid="{D5CDD505-2E9C-101B-9397-08002B2CF9AE}" pid="6" name="MSIP_Label_c5e6e129-f928-4a05-ae32-d838f6b21bdd_SiteId">
    <vt:lpwstr>8b87af7d-8647-4dc7-8df4-5f69a2011bb5</vt:lpwstr>
  </property>
  <property fmtid="{D5CDD505-2E9C-101B-9397-08002B2CF9AE}" pid="7" name="MSIP_Label_c5e6e129-f928-4a05-ae32-d838f6b21bdd_ActionId">
    <vt:lpwstr>68854ac9-9ef0-4270-a6b7-8ea27937a176</vt:lpwstr>
  </property>
  <property fmtid="{D5CDD505-2E9C-101B-9397-08002B2CF9AE}" pid="8" name="MSIP_Label_c5e6e129-f928-4a05-ae32-d838f6b21bdd_ContentBits">
    <vt:lpwstr>3</vt:lpwstr>
  </property>
  <property fmtid="{D5CDD505-2E9C-101B-9397-08002B2CF9AE}" pid="9" name="ClassificationContentMarkingFooterLocations">
    <vt:lpwstr>Office-tema:8\Microsoft Security template:6</vt:lpwstr>
  </property>
  <property fmtid="{D5CDD505-2E9C-101B-9397-08002B2CF9AE}" pid="10" name="ClassificationContentMarkingFooterText">
    <vt:lpwstr>C2 - Restricted use </vt:lpwstr>
  </property>
</Properties>
</file>